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2" r:id="rId1"/>
    <p:sldMasterId id="2147484140" r:id="rId2"/>
  </p:sldMasterIdLst>
  <p:sldIdLst>
    <p:sldId id="260" r:id="rId3"/>
    <p:sldId id="411" r:id="rId4"/>
    <p:sldId id="257" r:id="rId5"/>
    <p:sldId id="349" r:id="rId6"/>
    <p:sldId id="415" r:id="rId7"/>
    <p:sldId id="262" r:id="rId8"/>
    <p:sldId id="341" r:id="rId9"/>
    <p:sldId id="351" r:id="rId10"/>
    <p:sldId id="416" r:id="rId11"/>
    <p:sldId id="264" r:id="rId12"/>
    <p:sldId id="342" r:id="rId13"/>
    <p:sldId id="353" r:id="rId14"/>
    <p:sldId id="354" r:id="rId15"/>
    <p:sldId id="355" r:id="rId16"/>
    <p:sldId id="343" r:id="rId17"/>
    <p:sldId id="337" r:id="rId18"/>
    <p:sldId id="344" r:id="rId19"/>
    <p:sldId id="340" r:id="rId20"/>
    <p:sldId id="356" r:id="rId21"/>
    <p:sldId id="418" r:id="rId22"/>
    <p:sldId id="417" r:id="rId23"/>
    <p:sldId id="269" r:id="rId24"/>
    <p:sldId id="433" r:id="rId25"/>
    <p:sldId id="434" r:id="rId26"/>
    <p:sldId id="329" r:id="rId27"/>
    <p:sldId id="347" r:id="rId28"/>
    <p:sldId id="435" r:id="rId29"/>
    <p:sldId id="436" r:id="rId30"/>
    <p:sldId id="437" r:id="rId31"/>
    <p:sldId id="438" r:id="rId32"/>
    <p:sldId id="270" r:id="rId33"/>
    <p:sldId id="271" r:id="rId34"/>
    <p:sldId id="273" r:id="rId35"/>
    <p:sldId id="274" r:id="rId36"/>
    <p:sldId id="275" r:id="rId37"/>
    <p:sldId id="357" r:id="rId38"/>
    <p:sldId id="358" r:id="rId39"/>
    <p:sldId id="364" r:id="rId40"/>
    <p:sldId id="365" r:id="rId41"/>
    <p:sldId id="361" r:id="rId42"/>
    <p:sldId id="420" r:id="rId43"/>
    <p:sldId id="277" r:id="rId44"/>
    <p:sldId id="278" r:id="rId45"/>
    <p:sldId id="367" r:id="rId46"/>
    <p:sldId id="373" r:id="rId47"/>
    <p:sldId id="280" r:id="rId48"/>
    <p:sldId id="421" r:id="rId49"/>
    <p:sldId id="374" r:id="rId50"/>
    <p:sldId id="282" r:id="rId51"/>
    <p:sldId id="375" r:id="rId52"/>
    <p:sldId id="284" r:id="rId53"/>
    <p:sldId id="376" r:id="rId54"/>
    <p:sldId id="285" r:id="rId55"/>
    <p:sldId id="377" r:id="rId56"/>
    <p:sldId id="286" r:id="rId57"/>
    <p:sldId id="287" r:id="rId58"/>
    <p:sldId id="288" r:id="rId59"/>
    <p:sldId id="501" r:id="rId60"/>
    <p:sldId id="422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7" r:id="rId78"/>
    <p:sldId id="468" r:id="rId79"/>
    <p:sldId id="469" r:id="rId80"/>
    <p:sldId id="470" r:id="rId81"/>
    <p:sldId id="471" r:id="rId82"/>
    <p:sldId id="472" r:id="rId83"/>
    <p:sldId id="473" r:id="rId84"/>
    <p:sldId id="474" r:id="rId85"/>
    <p:sldId id="475" r:id="rId86"/>
    <p:sldId id="476" r:id="rId87"/>
    <p:sldId id="477" r:id="rId88"/>
    <p:sldId id="478" r:id="rId89"/>
    <p:sldId id="479" r:id="rId90"/>
    <p:sldId id="480" r:id="rId91"/>
    <p:sldId id="481" r:id="rId92"/>
    <p:sldId id="482" r:id="rId93"/>
    <p:sldId id="483" r:id="rId94"/>
    <p:sldId id="484" r:id="rId95"/>
    <p:sldId id="485" r:id="rId96"/>
    <p:sldId id="486" r:id="rId97"/>
    <p:sldId id="487" r:id="rId98"/>
    <p:sldId id="488" r:id="rId99"/>
    <p:sldId id="489" r:id="rId100"/>
    <p:sldId id="490" r:id="rId101"/>
    <p:sldId id="504" r:id="rId102"/>
    <p:sldId id="493" r:id="rId103"/>
    <p:sldId id="495" r:id="rId104"/>
    <p:sldId id="496" r:id="rId105"/>
    <p:sldId id="497" r:id="rId106"/>
    <p:sldId id="498" r:id="rId107"/>
    <p:sldId id="499" r:id="rId108"/>
    <p:sldId id="500" r:id="rId109"/>
    <p:sldId id="406" r:id="rId1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53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3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97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979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21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565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391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11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8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1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16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25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rtl="1"/>
            <a:r>
              <a:rPr lang="en-US" sz="12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rtl="1"/>
            <a:r>
              <a:rPr lang="en-US" sz="12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4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81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00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97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0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0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rtl="1"/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 rtl="1"/>
              <a:t>1441/11/01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rtl="1"/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 defTabSz="914400" rtl="1"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3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B31962-1A78-4F7A-A5DC-C56632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980728"/>
            <a:ext cx="7272808" cy="2088232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IN THE NAME OF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51584" y="4005064"/>
            <a:ext cx="7565464" cy="1231024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+mn-lt"/>
              </a:rPr>
              <a:t>DR. ROYA ALAEI</a:t>
            </a:r>
          </a:p>
        </p:txBody>
      </p:sp>
    </p:spTree>
    <p:extLst>
      <p:ext uri="{BB962C8B-B14F-4D97-AF65-F5344CB8AC3E}">
        <p14:creationId xmlns:p14="http://schemas.microsoft.com/office/powerpoint/2010/main" val="18472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96980"/>
            <a:ext cx="9403742" cy="4651420"/>
          </a:xfrm>
        </p:spPr>
        <p:txBody>
          <a:bodyPr/>
          <a:lstStyle/>
          <a:p>
            <a:r>
              <a:rPr lang="en-US" dirty="0" smtClean="0"/>
              <a:t>Most but </a:t>
            </a:r>
            <a:r>
              <a:rPr lang="en-US" dirty="0"/>
              <a:t>not </a:t>
            </a:r>
            <a:r>
              <a:rPr lang="en-US" dirty="0" smtClean="0"/>
              <a:t>all </a:t>
            </a:r>
            <a:r>
              <a:rPr lang="en-US" dirty="0" smtClean="0">
                <a:solidFill>
                  <a:srgbClr val="FFFF00"/>
                </a:solidFill>
              </a:rPr>
              <a:t>cross-sectional </a:t>
            </a:r>
            <a:r>
              <a:rPr lang="en-US" dirty="0"/>
              <a:t>population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laboratory-based</a:t>
            </a:r>
            <a:r>
              <a:rPr lang="en-US" dirty="0" smtClean="0"/>
              <a:t> </a:t>
            </a:r>
            <a:r>
              <a:rPr lang="en-US" dirty="0"/>
              <a:t>studies show a </a:t>
            </a:r>
            <a:r>
              <a:rPr lang="en-US" dirty="0">
                <a:solidFill>
                  <a:srgbClr val="FFFF00"/>
                </a:solidFill>
              </a:rPr>
              <a:t>higher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mean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TSH</a:t>
            </a:r>
            <a:r>
              <a:rPr lang="en-US" dirty="0" smtClean="0"/>
              <a:t> concentration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participants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dirty="0" smtClean="0"/>
              <a:t>older studies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highly selected groups of healthy </a:t>
            </a:r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 smtClean="0"/>
              <a:t>participants </a:t>
            </a:r>
            <a:r>
              <a:rPr lang="en-US" dirty="0"/>
              <a:t>suggest an age-dependent </a:t>
            </a:r>
            <a:r>
              <a:rPr lang="en-US" dirty="0">
                <a:solidFill>
                  <a:srgbClr val="FFFF00"/>
                </a:solidFill>
              </a:rPr>
              <a:t>decline in </a:t>
            </a:r>
            <a:r>
              <a:rPr lang="en-US" dirty="0" smtClean="0">
                <a:solidFill>
                  <a:srgbClr val="FFFF00"/>
                </a:solidFill>
              </a:rPr>
              <a:t>TSH secretion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Differences</a:t>
            </a:r>
            <a:r>
              <a:rPr lang="en-US" dirty="0" smtClean="0"/>
              <a:t> </a:t>
            </a:r>
            <a:r>
              <a:rPr lang="en-US" dirty="0"/>
              <a:t>between these studies are </a:t>
            </a:r>
            <a:r>
              <a:rPr lang="en-US" dirty="0" smtClean="0"/>
              <a:t>probably due </a:t>
            </a:r>
            <a:r>
              <a:rPr lang="en-US" dirty="0"/>
              <a:t>to differences in current and </a:t>
            </a:r>
            <a:r>
              <a:rPr lang="en-US" dirty="0">
                <a:solidFill>
                  <a:srgbClr val="FFFF00"/>
                </a:solidFill>
              </a:rPr>
              <a:t>historical iodine </a:t>
            </a:r>
            <a:r>
              <a:rPr lang="en-US" dirty="0" smtClean="0">
                <a:solidFill>
                  <a:srgbClr val="FFFF00"/>
                </a:solidFill>
              </a:rPr>
              <a:t>intake</a:t>
            </a:r>
            <a:r>
              <a:rPr lang="en-US" dirty="0" smtClean="0"/>
              <a:t>, as </a:t>
            </a:r>
            <a:r>
              <a:rPr lang="en-US" dirty="0"/>
              <a:t>well as </a:t>
            </a:r>
            <a:r>
              <a:rPr lang="en-US" dirty="0">
                <a:solidFill>
                  <a:srgbClr val="FFFF00"/>
                </a:solidFill>
              </a:rPr>
              <a:t>selection criteria </a:t>
            </a:r>
            <a:r>
              <a:rPr lang="en-US" dirty="0"/>
              <a:t>used in the older </a:t>
            </a:r>
            <a:r>
              <a:rPr lang="en-US" dirty="0" smtClean="0"/>
              <a:t>studies.</a:t>
            </a:r>
          </a:p>
          <a:p>
            <a:endParaRPr lang="en-US" dirty="0" smtClean="0"/>
          </a:p>
          <a:p>
            <a:r>
              <a:rPr lang="en-US" dirty="0" smtClean="0"/>
              <a:t> So far</a:t>
            </a:r>
            <a:r>
              <a:rPr lang="en-US" dirty="0"/>
              <a:t>, only </a:t>
            </a:r>
            <a:r>
              <a:rPr lang="en-US" dirty="0">
                <a:solidFill>
                  <a:srgbClr val="FFFF00"/>
                </a:solidFill>
              </a:rPr>
              <a:t>three prospective </a:t>
            </a:r>
            <a:r>
              <a:rPr lang="en-US" dirty="0" smtClean="0">
                <a:solidFill>
                  <a:srgbClr val="FFFF00"/>
                </a:solidFill>
              </a:rPr>
              <a:t>analyses </a:t>
            </a:r>
            <a:r>
              <a:rPr lang="en-US" dirty="0" smtClean="0"/>
              <a:t>of </a:t>
            </a:r>
            <a:r>
              <a:rPr lang="en-US" dirty="0"/>
              <a:t>changes </a:t>
            </a:r>
            <a:r>
              <a:rPr lang="en-US" dirty="0" smtClean="0"/>
              <a:t>in thyroid </a:t>
            </a:r>
            <a:r>
              <a:rPr lang="en-US" dirty="0"/>
              <a:t>function with age have been published, each </a:t>
            </a:r>
            <a:r>
              <a:rPr lang="en-US" dirty="0" smtClean="0"/>
              <a:t>with slightly </a:t>
            </a:r>
            <a:r>
              <a:rPr lang="en-US" dirty="0"/>
              <a:t>different </a:t>
            </a:r>
            <a:r>
              <a:rPr lang="en-US" dirty="0" smtClean="0"/>
              <a:t>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953036"/>
            <a:ext cx="10071279" cy="900211"/>
          </a:xfrm>
        </p:spPr>
        <p:txBody>
          <a:bodyPr/>
          <a:lstStyle/>
          <a:p>
            <a:r>
              <a:rPr lang="en-US" sz="2400" dirty="0"/>
              <a:t>Recommendations to Avoid Adverse Effects </a:t>
            </a:r>
            <a:r>
              <a:rPr lang="en-US" sz="2400" dirty="0" smtClean="0"/>
              <a:t>o Treatment </a:t>
            </a:r>
            <a:r>
              <a:rPr lang="en-US" sz="2400" dirty="0"/>
              <a:t>of </a:t>
            </a:r>
            <a:r>
              <a:rPr lang="en-US" sz="2400" dirty="0" smtClean="0"/>
              <a:t>Endo SHyper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725770"/>
            <a:ext cx="9942490" cy="4522630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Pretreatment </a:t>
            </a:r>
            <a:r>
              <a:rPr lang="en-US" dirty="0">
                <a:solidFill>
                  <a:srgbClr val="FFFF00"/>
                </a:solidFill>
              </a:rPr>
              <a:t>with MMI </a:t>
            </a:r>
            <a:r>
              <a:rPr lang="en-US" dirty="0">
                <a:solidFill>
                  <a:prstClr val="white"/>
                </a:solidFill>
              </a:rPr>
              <a:t>before RAI or surgery might be considered in patients older </a:t>
            </a:r>
            <a:r>
              <a:rPr lang="en-US" dirty="0"/>
              <a:t>than</a:t>
            </a:r>
            <a:r>
              <a:rPr lang="en-US" dirty="0">
                <a:solidFill>
                  <a:srgbClr val="FFFF00"/>
                </a:solidFill>
              </a:rPr>
              <a:t> 65 years with cardiovascular</a:t>
            </a:r>
            <a:r>
              <a:rPr lang="en-US" dirty="0">
                <a:solidFill>
                  <a:prstClr val="white"/>
                </a:solidFill>
              </a:rPr>
              <a:t> disease (AF, CHD or HF) and in patients at an </a:t>
            </a:r>
            <a:r>
              <a:rPr lang="en-US" dirty="0">
                <a:solidFill>
                  <a:srgbClr val="FFFF00"/>
                </a:solidFill>
              </a:rPr>
              <a:t>increased risk of complications due to worsening of hyperthyroidism</a:t>
            </a:r>
            <a:r>
              <a:rPr lang="en-US" dirty="0">
                <a:solidFill>
                  <a:prstClr val="white"/>
                </a:solidFill>
              </a:rPr>
              <a:t>, although there are no data supporting this suggestion </a:t>
            </a:r>
            <a:r>
              <a:rPr lang="en-US" b="1" dirty="0">
                <a:solidFill>
                  <a:srgbClr val="FFC000"/>
                </a:solidFill>
              </a:rPr>
              <a:t>(2/+00).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10–15% increase in RAI activity </a:t>
            </a:r>
            <a:r>
              <a:rPr lang="en-US" dirty="0">
                <a:solidFill>
                  <a:prstClr val="white"/>
                </a:solidFill>
              </a:rPr>
              <a:t>should be considered after pretreatment with ATDs to maintain efficacy </a:t>
            </a:r>
            <a:r>
              <a:rPr lang="en-US" b="1" dirty="0">
                <a:solidFill>
                  <a:srgbClr val="FFC000"/>
                </a:solidFill>
              </a:rPr>
              <a:t> (1/+++).</a:t>
            </a:r>
          </a:p>
        </p:txBody>
      </p:sp>
    </p:spTree>
    <p:extLst>
      <p:ext uri="{BB962C8B-B14F-4D97-AF65-F5344CB8AC3E}">
        <p14:creationId xmlns:p14="http://schemas.microsoft.com/office/powerpoint/2010/main" val="8087807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1" y="1030310"/>
            <a:ext cx="10264461" cy="521809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According to the American College of </a:t>
            </a:r>
            <a:r>
              <a:rPr lang="en-US" dirty="0" smtClean="0"/>
              <a:t>Cardiology/ American </a:t>
            </a:r>
            <a:r>
              <a:rPr lang="en-US" dirty="0"/>
              <a:t>Heart Association, we recommend that </a:t>
            </a:r>
            <a:r>
              <a:rPr lang="en-US" dirty="0" smtClean="0"/>
              <a:t>the</a:t>
            </a:r>
            <a:r>
              <a:rPr lang="en-US" dirty="0" smtClean="0">
                <a:solidFill>
                  <a:srgbClr val="FFFF00"/>
                </a:solidFill>
              </a:rPr>
              <a:t> first-line </a:t>
            </a:r>
            <a:r>
              <a:rPr lang="en-US" dirty="0">
                <a:solidFill>
                  <a:srgbClr val="FFFF00"/>
                </a:solidFill>
              </a:rPr>
              <a:t>treatment of AF and HF </a:t>
            </a:r>
            <a:r>
              <a:rPr lang="en-US" dirty="0"/>
              <a:t>in patients with </a:t>
            </a:r>
            <a:r>
              <a:rPr lang="en-US" dirty="0" smtClean="0">
                <a:solidFill>
                  <a:srgbClr val="FFFF00"/>
                </a:solidFill>
              </a:rPr>
              <a:t>thyroid dysfunction </a:t>
            </a:r>
            <a:r>
              <a:rPr lang="en-US" dirty="0"/>
              <a:t>should be directed primarily </a:t>
            </a:r>
            <a:r>
              <a:rPr lang="en-US" dirty="0" smtClean="0"/>
              <a:t>towards restoring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euthyroid</a:t>
            </a:r>
            <a:r>
              <a:rPr lang="en-US" dirty="0"/>
              <a:t> state because </a:t>
            </a:r>
            <a:r>
              <a:rPr lang="en-US" dirty="0" smtClean="0"/>
              <a:t>cardiovascular drugs </a:t>
            </a:r>
            <a:r>
              <a:rPr lang="en-US" dirty="0"/>
              <a:t>are generally unsuccessful while thyroid </a:t>
            </a:r>
            <a:r>
              <a:rPr lang="en-US" dirty="0" smtClean="0"/>
              <a:t>hormone excess persists.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Treatment of </a:t>
            </a:r>
            <a:r>
              <a:rPr lang="en-US" dirty="0" smtClean="0">
                <a:solidFill>
                  <a:srgbClr val="FFFF00"/>
                </a:solidFill>
              </a:rPr>
              <a:t>Shyper with </a:t>
            </a:r>
            <a:r>
              <a:rPr lang="en-US" dirty="0">
                <a:solidFill>
                  <a:srgbClr val="FFFF00"/>
                </a:solidFill>
              </a:rPr>
              <a:t>ATDs </a:t>
            </a:r>
            <a:r>
              <a:rPr lang="en-US" dirty="0"/>
              <a:t>should be the </a:t>
            </a:r>
            <a:r>
              <a:rPr lang="en-US" dirty="0">
                <a:solidFill>
                  <a:srgbClr val="FFFF00"/>
                </a:solidFill>
              </a:rPr>
              <a:t>first-line</a:t>
            </a:r>
            <a:r>
              <a:rPr lang="en-US" dirty="0"/>
              <a:t> therapy in </a:t>
            </a:r>
            <a:r>
              <a:rPr lang="en-US" dirty="0" smtClean="0"/>
              <a:t>elderly patients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grade 2 SHyper and AF and/or HF </a:t>
            </a:r>
            <a:r>
              <a:rPr lang="en-US" dirty="0"/>
              <a:t>to </a:t>
            </a:r>
            <a:r>
              <a:rPr lang="en-US" dirty="0" smtClean="0"/>
              <a:t>obtain spontaneous </a:t>
            </a:r>
            <a:r>
              <a:rPr lang="en-US" dirty="0"/>
              <a:t>conversion to </a:t>
            </a:r>
            <a:r>
              <a:rPr lang="en-US" dirty="0">
                <a:solidFill>
                  <a:srgbClr val="FFFF00"/>
                </a:solidFill>
              </a:rPr>
              <a:t>sinus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rhythm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>
                <a:solidFill>
                  <a:srgbClr val="FFC000"/>
                </a:solidFill>
              </a:rPr>
              <a:t>1/+00</a:t>
            </a:r>
            <a:r>
              <a:rPr lang="en-US" b="1" dirty="0" smtClean="0">
                <a:solidFill>
                  <a:srgbClr val="FFC000"/>
                </a:solidFill>
              </a:rPr>
              <a:t>). 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579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80304"/>
            <a:ext cx="10586434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01" y="206062"/>
            <a:ext cx="11327416" cy="61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Directions for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4318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772732"/>
            <a:ext cx="10419008" cy="517945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Thyroid </a:t>
            </a:r>
            <a:r>
              <a:rPr lang="en-US" dirty="0">
                <a:solidFill>
                  <a:srgbClr val="FFFF00"/>
                </a:solidFill>
              </a:rPr>
              <a:t>function </a:t>
            </a:r>
            <a:r>
              <a:rPr lang="en-US" dirty="0"/>
              <a:t>changes </a:t>
            </a:r>
            <a:r>
              <a:rPr lang="en-US" dirty="0">
                <a:solidFill>
                  <a:srgbClr val="FFFF00"/>
                </a:solidFill>
              </a:rPr>
              <a:t>with age </a:t>
            </a:r>
            <a:r>
              <a:rPr lang="en-US" dirty="0"/>
              <a:t>and </a:t>
            </a:r>
            <a:r>
              <a:rPr lang="en-US" dirty="0" smtClean="0"/>
              <a:t>conversely, thyroid </a:t>
            </a:r>
            <a:r>
              <a:rPr lang="en-US" dirty="0"/>
              <a:t>function can </a:t>
            </a:r>
            <a:r>
              <a:rPr lang="en-US" dirty="0">
                <a:solidFill>
                  <a:srgbClr val="FFFF00"/>
                </a:solidFill>
              </a:rPr>
              <a:t>alter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processes and outcomes in ageing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Determining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direction of causality </a:t>
            </a:r>
            <a:r>
              <a:rPr lang="en-US" dirty="0"/>
              <a:t>is </a:t>
            </a:r>
            <a:r>
              <a:rPr lang="en-US" dirty="0" smtClean="0"/>
              <a:t>complex and challenging</a:t>
            </a:r>
            <a:r>
              <a:rPr lang="en-US" dirty="0"/>
              <a:t>, but also crucial in the </a:t>
            </a:r>
            <a:r>
              <a:rPr lang="en-US" dirty="0" smtClean="0"/>
              <a:t>discussion concerning </a:t>
            </a:r>
            <a:r>
              <a:rPr lang="en-US" dirty="0"/>
              <a:t>thyroid function </a:t>
            </a:r>
            <a:r>
              <a:rPr lang="en-US" dirty="0">
                <a:solidFill>
                  <a:srgbClr val="FFFF00"/>
                </a:solidFill>
              </a:rPr>
              <a:t>reference ranges </a:t>
            </a:r>
            <a:r>
              <a:rPr lang="en-US" dirty="0"/>
              <a:t>as well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diagnosis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 of thyroid </a:t>
            </a:r>
            <a:r>
              <a:rPr lang="en-US" dirty="0" smtClean="0"/>
              <a:t>disorders.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1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618186"/>
            <a:ext cx="10483402" cy="56302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Collecting </a:t>
            </a:r>
            <a:r>
              <a:rPr lang="en-US" dirty="0">
                <a:solidFill>
                  <a:srgbClr val="FFFF00"/>
                </a:solidFill>
              </a:rPr>
              <a:t>follow-up data </a:t>
            </a:r>
            <a:r>
              <a:rPr lang="en-US" dirty="0"/>
              <a:t>on thyroid function earlier in life (ie, </a:t>
            </a:r>
            <a:r>
              <a:rPr lang="en-US" dirty="0">
                <a:solidFill>
                  <a:srgbClr val="FFFF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40</a:t>
            </a:r>
            <a:r>
              <a:rPr lang="en-US" dirty="0"/>
              <a:t> years of age or younger) can help to better distinguish between the </a:t>
            </a:r>
            <a:r>
              <a:rPr lang="en-US" dirty="0">
                <a:solidFill>
                  <a:srgbClr val="FFFF00"/>
                </a:solidFill>
              </a:rPr>
              <a:t>causes of  alterations in thyroid function</a:t>
            </a:r>
            <a:r>
              <a:rPr lang="en-US" dirty="0"/>
              <a:t> due to </a:t>
            </a:r>
            <a:r>
              <a:rPr lang="en-US" dirty="0" smtClean="0"/>
              <a:t>temporal trends, changes over time, or </a:t>
            </a:r>
            <a:r>
              <a:rPr lang="en-US" dirty="0" smtClean="0">
                <a:solidFill>
                  <a:srgbClr val="FFFF00"/>
                </a:solidFill>
              </a:rPr>
              <a:t>ageing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studies have shown that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people might have </a:t>
            </a:r>
            <a:r>
              <a:rPr lang="en-US" dirty="0">
                <a:solidFill>
                  <a:srgbClr val="FFFF00"/>
                </a:solidFill>
              </a:rPr>
              <a:t>a tolerance to TSH </a:t>
            </a:r>
            <a:r>
              <a:rPr lang="en-US" dirty="0"/>
              <a:t>concentrations </a:t>
            </a:r>
            <a:r>
              <a:rPr lang="en-US" dirty="0">
                <a:solidFill>
                  <a:srgbClr val="FFFF00"/>
                </a:solidFill>
              </a:rPr>
              <a:t>beyond the upper reference range </a:t>
            </a:r>
            <a:r>
              <a:rPr lang="en-US" dirty="0"/>
              <a:t>and </a:t>
            </a:r>
            <a:r>
              <a:rPr lang="en-US" dirty="0" smtClean="0"/>
              <a:t>     others </a:t>
            </a:r>
            <a:r>
              <a:rPr lang="en-US" dirty="0"/>
              <a:t>have associated </a:t>
            </a:r>
            <a:r>
              <a:rPr lang="en-US" dirty="0">
                <a:solidFill>
                  <a:srgbClr val="FFFF00"/>
                </a:solidFill>
              </a:rPr>
              <a:t>subclinical hypothyroidism </a:t>
            </a:r>
            <a:r>
              <a:rPr lang="en-US" dirty="0"/>
              <a:t>with</a:t>
            </a:r>
            <a:r>
              <a:rPr lang="en-US" dirty="0">
                <a:solidFill>
                  <a:srgbClr val="FFFF00"/>
                </a:solidFill>
              </a:rPr>
              <a:t> a higher life expectancy.</a:t>
            </a:r>
          </a:p>
          <a:p>
            <a:endParaRPr lang="en-US" dirty="0" smtClean="0"/>
          </a:p>
          <a:p>
            <a:r>
              <a:rPr lang="en-US" dirty="0"/>
              <a:t>In agreement with these findings, </a:t>
            </a:r>
            <a:r>
              <a:rPr lang="en-US" dirty="0">
                <a:solidFill>
                  <a:srgbClr val="FFFF00"/>
                </a:solidFill>
              </a:rPr>
              <a:t>higher FT4 </a:t>
            </a:r>
            <a:r>
              <a:rPr lang="en-US" dirty="0"/>
              <a:t>concentrations have been associated with </a:t>
            </a:r>
            <a:r>
              <a:rPr lang="en-US" dirty="0">
                <a:solidFill>
                  <a:srgbClr val="FFFF00"/>
                </a:solidFill>
              </a:rPr>
              <a:t>adverse outcomes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decreased life expectancy </a:t>
            </a:r>
            <a:r>
              <a:rPr lang="en-US" dirty="0"/>
              <a:t>within current reference ranges.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346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631066"/>
            <a:ext cx="10161431" cy="56173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Future studies </a:t>
            </a:r>
            <a:r>
              <a:rPr lang="en-US" dirty="0"/>
              <a:t>investigating the </a:t>
            </a:r>
            <a:r>
              <a:rPr lang="en-US" dirty="0">
                <a:solidFill>
                  <a:srgbClr val="FFFF00"/>
                </a:solidFill>
              </a:rPr>
              <a:t>effect of age-specific </a:t>
            </a:r>
            <a:r>
              <a:rPr lang="en-US" dirty="0" smtClean="0">
                <a:solidFill>
                  <a:srgbClr val="FFFF00"/>
                </a:solidFill>
              </a:rPr>
              <a:t>reference ranges </a:t>
            </a:r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outcomes</a:t>
            </a:r>
            <a:r>
              <a:rPr lang="en-US" dirty="0"/>
              <a:t> relevant to thyroid </a:t>
            </a:r>
            <a:r>
              <a:rPr lang="en-US" dirty="0" smtClean="0"/>
              <a:t>function, including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musculoskeletal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neurological</a:t>
            </a:r>
            <a:r>
              <a:rPr lang="en-US" dirty="0" smtClean="0"/>
              <a:t> disease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with a focus on both TSH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  <a:r>
              <a:rPr lang="en-US" dirty="0" smtClean="0"/>
              <a:t> serum </a:t>
            </a:r>
            <a:r>
              <a:rPr lang="en-US" dirty="0"/>
              <a:t>concentrations, could lead towards </a:t>
            </a:r>
            <a:r>
              <a:rPr lang="en-US" dirty="0">
                <a:solidFill>
                  <a:srgbClr val="FFFF00"/>
                </a:solidFill>
              </a:rPr>
              <a:t>optimal </a:t>
            </a:r>
            <a:r>
              <a:rPr lang="en-US" dirty="0" smtClean="0">
                <a:solidFill>
                  <a:srgbClr val="FFFF00"/>
                </a:solidFill>
              </a:rPr>
              <a:t>health ranges </a:t>
            </a:r>
            <a:r>
              <a:rPr lang="en-US" dirty="0"/>
              <a:t>for thyroid function in older people.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studies can </a:t>
            </a:r>
            <a:r>
              <a:rPr lang="en-US" dirty="0"/>
              <a:t>serve to inform future trials investigating </a:t>
            </a:r>
            <a:r>
              <a:rPr lang="en-US" dirty="0" smtClean="0">
                <a:solidFill>
                  <a:srgbClr val="FFFF00"/>
                </a:solidFill>
              </a:rPr>
              <a:t>treatment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thresholds</a:t>
            </a:r>
            <a:r>
              <a:rPr lang="en-US" dirty="0" smtClean="0"/>
              <a:t> </a:t>
            </a:r>
            <a:r>
              <a:rPr lang="en-US" dirty="0"/>
              <a:t>for thyroid dysfunction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13244905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211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36" y="2614411"/>
            <a:ext cx="11330292" cy="3953813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US study </a:t>
            </a: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Cohort </a:t>
            </a:r>
            <a:r>
              <a:rPr lang="en-US" sz="1900" dirty="0" smtClean="0">
                <a:solidFill>
                  <a:prstClr val="white"/>
                </a:solidFill>
              </a:rPr>
              <a:t>of </a:t>
            </a:r>
            <a:r>
              <a:rPr lang="en-US" sz="1900" dirty="0" smtClean="0">
                <a:solidFill>
                  <a:srgbClr val="FFFF00"/>
                </a:solidFill>
              </a:rPr>
              <a:t>843 participants </a:t>
            </a:r>
            <a:r>
              <a:rPr lang="en-US" sz="1900" dirty="0" smtClean="0">
                <a:solidFill>
                  <a:prstClr val="white"/>
                </a:solidFill>
              </a:rPr>
              <a:t> who were not taking thyroid medications (</a:t>
            </a:r>
            <a:r>
              <a:rPr lang="en-US" sz="1900" dirty="0" smtClean="0">
                <a:solidFill>
                  <a:srgbClr val="FFFF00"/>
                </a:solidFill>
              </a:rPr>
              <a:t>mean age 85 yr</a:t>
            </a:r>
            <a:r>
              <a:rPr lang="en-US" sz="1900" dirty="0" smtClean="0">
                <a:solidFill>
                  <a:prstClr val="white"/>
                </a:solidFill>
              </a:rPr>
              <a:t>).</a:t>
            </a: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TSH, FT4, total T3</a:t>
            </a:r>
            <a:r>
              <a:rPr lang="en-US" sz="1900" dirty="0" smtClean="0">
                <a:solidFill>
                  <a:prstClr val="white"/>
                </a:solidFill>
              </a:rPr>
              <a:t>, and </a:t>
            </a:r>
            <a:r>
              <a:rPr lang="en-US" sz="1900" dirty="0" smtClean="0">
                <a:solidFill>
                  <a:srgbClr val="FFFF00"/>
                </a:solidFill>
              </a:rPr>
              <a:t>thyroid peroxidase antibody </a:t>
            </a:r>
            <a:r>
              <a:rPr lang="en-US" sz="1900" dirty="0" smtClean="0">
                <a:solidFill>
                  <a:prstClr val="white"/>
                </a:solidFill>
              </a:rPr>
              <a:t>status were measured in 1992–1993 and 2005–2006. </a:t>
            </a:r>
            <a:r>
              <a:rPr lang="en-US" dirty="0" smtClean="0">
                <a:solidFill>
                  <a:prstClr val="white"/>
                </a:solidFill>
              </a:rPr>
              <a:t>Median </a:t>
            </a:r>
            <a:r>
              <a:rPr lang="en-US" dirty="0" smtClean="0">
                <a:solidFill>
                  <a:srgbClr val="FFFF00"/>
                </a:solidFill>
              </a:rPr>
              <a:t>follow-up of 13 years.</a:t>
            </a:r>
          </a:p>
          <a:p>
            <a:pPr lvl="0"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Deaths </a:t>
            </a:r>
            <a:r>
              <a:rPr lang="en-US" sz="1900" dirty="0">
                <a:solidFill>
                  <a:prstClr val="white"/>
                </a:solidFill>
              </a:rPr>
              <a:t>were ascertained through </a:t>
            </a:r>
            <a:r>
              <a:rPr lang="en-US" sz="1900" dirty="0">
                <a:solidFill>
                  <a:srgbClr val="FFFF00"/>
                </a:solidFill>
              </a:rPr>
              <a:t>February </a:t>
            </a:r>
            <a:r>
              <a:rPr lang="en-US" sz="1900" dirty="0" smtClean="0">
                <a:solidFill>
                  <a:srgbClr val="FFFF00"/>
                </a:solidFill>
              </a:rPr>
              <a:t>2011.   </a:t>
            </a:r>
            <a:r>
              <a:rPr lang="en-US" dirty="0" smtClean="0">
                <a:solidFill>
                  <a:srgbClr val="FFFF00"/>
                </a:solidFill>
              </a:rPr>
              <a:t>287 </a:t>
            </a:r>
            <a:r>
              <a:rPr lang="en-US" dirty="0">
                <a:solidFill>
                  <a:srgbClr val="FFFF00"/>
                </a:solidFill>
              </a:rPr>
              <a:t>deaths </a:t>
            </a:r>
            <a:r>
              <a:rPr lang="en-US" dirty="0">
                <a:solidFill>
                  <a:prstClr val="white"/>
                </a:solidFill>
              </a:rPr>
              <a:t>occurred over a median </a:t>
            </a:r>
            <a:r>
              <a:rPr lang="en-US" dirty="0">
                <a:solidFill>
                  <a:srgbClr val="FFFF00"/>
                </a:solidFill>
              </a:rPr>
              <a:t>follow-up of 5.1 yr.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Objective</a:t>
            </a:r>
            <a:r>
              <a:rPr lang="en-US" b="1" dirty="0"/>
              <a:t>: </a:t>
            </a:r>
            <a:r>
              <a:rPr lang="en-US" dirty="0" smtClean="0"/>
              <a:t>longitudinal </a:t>
            </a:r>
            <a:r>
              <a:rPr lang="en-US" dirty="0"/>
              <a:t>changes in thyroid function in a cohort of elderly </a:t>
            </a:r>
            <a:r>
              <a:rPr lang="en-US" dirty="0" smtClean="0"/>
              <a:t>individuals  and determine </a:t>
            </a:r>
            <a:r>
              <a:rPr lang="en-US" dirty="0"/>
              <a:t>the relationship between thyroid function and mortality</a:t>
            </a:r>
            <a:r>
              <a:rPr lang="en-US" dirty="0" smtClean="0"/>
              <a:t>.</a:t>
            </a:r>
          </a:p>
          <a:p>
            <a:pPr lvl="0" algn="r">
              <a:buClr>
                <a:srgbClr val="4F81BD"/>
              </a:buClr>
            </a:pPr>
            <a:r>
              <a:rPr lang="en-US" dirty="0">
                <a:solidFill>
                  <a:srgbClr val="FFC000"/>
                </a:solidFill>
              </a:rPr>
              <a:t>(J Clin Endocrinol Metab 97: 3944–3950, 2012)</a:t>
            </a:r>
          </a:p>
          <a:p>
            <a:pPr marL="0" indent="0" algn="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35" y="206063"/>
            <a:ext cx="11330292" cy="24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6" y="154546"/>
            <a:ext cx="11333408" cy="4752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5087155"/>
            <a:ext cx="11333408" cy="1609859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/>
              <a:t>FT4  (0.7–1.7 ng/dl), TT3 (84.4–201.3 ng/dl), TPOAb&gt;37 </a:t>
            </a:r>
            <a:r>
              <a:rPr lang="en-US" dirty="0"/>
              <a:t>U/liter to define </a:t>
            </a:r>
            <a:r>
              <a:rPr lang="en-US" dirty="0" smtClean="0"/>
              <a:t>positivity</a:t>
            </a:r>
          </a:p>
          <a:p>
            <a:pPr>
              <a:buClr>
                <a:srgbClr val="4F81BD"/>
              </a:buClr>
            </a:pPr>
            <a:r>
              <a:rPr lang="en-US" dirty="0" smtClean="0"/>
              <a:t>Subclinical </a:t>
            </a:r>
            <a:r>
              <a:rPr lang="en-US" dirty="0"/>
              <a:t>hypothyroidism (TSH 4.50–19.99 mU/liter with normal </a:t>
            </a:r>
            <a:r>
              <a:rPr lang="en-US" dirty="0" smtClean="0"/>
              <a:t>FT4)</a:t>
            </a:r>
          </a:p>
          <a:p>
            <a:pPr>
              <a:buClr>
                <a:srgbClr val="4F81BD"/>
              </a:buClr>
            </a:pPr>
            <a:r>
              <a:rPr lang="en-US" dirty="0"/>
              <a:t>E</a:t>
            </a:r>
            <a:r>
              <a:rPr lang="en-US" dirty="0" smtClean="0"/>
              <a:t>uthyroid (</a:t>
            </a:r>
            <a:r>
              <a:rPr lang="en-US" dirty="0"/>
              <a:t>TSH 0.45–4.49 mU/liter).</a:t>
            </a:r>
          </a:p>
          <a:p>
            <a:pPr>
              <a:buClr>
                <a:srgbClr val="4F81BD"/>
              </a:buClr>
            </a:pPr>
            <a:endParaRPr lang="en-US" dirty="0" smtClean="0"/>
          </a:p>
          <a:p>
            <a:pPr>
              <a:buClr>
                <a:srgbClr val="4F81BD"/>
              </a:buClr>
            </a:pPr>
            <a:endParaRPr lang="en-US" dirty="0"/>
          </a:p>
          <a:p>
            <a:pPr>
              <a:buClr>
                <a:srgbClr val="4F81BD"/>
              </a:buClr>
            </a:pPr>
            <a:endParaRPr lang="en-US" dirty="0"/>
          </a:p>
          <a:p>
            <a:pPr lvl="0">
              <a:buClr>
                <a:srgbClr val="4F81BD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2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798489"/>
            <a:ext cx="11333408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6" y="4919731"/>
            <a:ext cx="11140227" cy="1828800"/>
          </a:xfrm>
        </p:spPr>
        <p:txBody>
          <a:bodyPr>
            <a:no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elationship between 13-yr </a:t>
            </a:r>
            <a:r>
              <a:rPr lang="en-US" dirty="0"/>
              <a:t>change in TSH, FT4, and T</a:t>
            </a:r>
            <a:r>
              <a:rPr lang="en-US" dirty="0" smtClean="0"/>
              <a:t>T3 and </a:t>
            </a:r>
            <a:r>
              <a:rPr lang="en-US" dirty="0"/>
              <a:t>mortality was also examined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TSH </a:t>
            </a:r>
            <a:r>
              <a:rPr lang="en-US" dirty="0">
                <a:solidFill>
                  <a:srgbClr val="FFFF00"/>
                </a:solidFill>
              </a:rPr>
              <a:t>increased </a:t>
            </a:r>
            <a:r>
              <a:rPr lang="en-US" dirty="0">
                <a:solidFill>
                  <a:prstClr val="white"/>
                </a:solidFill>
              </a:rPr>
              <a:t>over </a:t>
            </a:r>
            <a:r>
              <a:rPr lang="en-US" dirty="0" smtClean="0">
                <a:solidFill>
                  <a:prstClr val="white"/>
                </a:solidFill>
              </a:rPr>
              <a:t>time </a:t>
            </a:r>
            <a:r>
              <a:rPr lang="en-US" dirty="0">
                <a:solidFill>
                  <a:prstClr val="white"/>
                </a:solidFill>
              </a:rPr>
              <a:t>was </a:t>
            </a:r>
            <a:r>
              <a:rPr lang="en-US" dirty="0">
                <a:solidFill>
                  <a:srgbClr val="FFFF00"/>
                </a:solidFill>
              </a:rPr>
              <a:t>not associated </a:t>
            </a:r>
            <a:r>
              <a:rPr lang="en-US" dirty="0">
                <a:solidFill>
                  <a:prstClr val="white"/>
                </a:solidFill>
              </a:rPr>
              <a:t>with increased or decreased </a:t>
            </a:r>
            <a:r>
              <a:rPr lang="en-US" dirty="0" smtClean="0">
                <a:solidFill>
                  <a:prstClr val="white"/>
                </a:solidFill>
              </a:rPr>
              <a:t>mortality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FT4 </a:t>
            </a:r>
            <a:r>
              <a:rPr lang="en-US" dirty="0">
                <a:solidFill>
                  <a:srgbClr val="FFFF00"/>
                </a:solidFill>
              </a:rPr>
              <a:t>was positively associated with death </a:t>
            </a: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These </a:t>
            </a:r>
            <a:r>
              <a:rPr lang="en-US" dirty="0">
                <a:solidFill>
                  <a:prstClr val="white"/>
                </a:solidFill>
              </a:rPr>
              <a:t>findings raise concern for treatment of </a:t>
            </a:r>
            <a:r>
              <a:rPr lang="en-US" dirty="0">
                <a:solidFill>
                  <a:srgbClr val="FFFF00"/>
                </a:solidFill>
              </a:rPr>
              <a:t>mild elevations of TSH </a:t>
            </a:r>
            <a:r>
              <a:rPr lang="en-US" dirty="0">
                <a:solidFill>
                  <a:prstClr val="white"/>
                </a:solidFill>
              </a:rPr>
              <a:t>in advanced age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2" y="193183"/>
            <a:ext cx="10026202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26" y="3696237"/>
            <a:ext cx="10921284" cy="2704563"/>
          </a:xfrm>
        </p:spPr>
        <p:txBody>
          <a:bodyPr>
            <a:no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Australia</a:t>
            </a: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908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participants </a:t>
            </a:r>
            <a:r>
              <a:rPr lang="en-US" dirty="0">
                <a:solidFill>
                  <a:prstClr val="white"/>
                </a:solidFill>
              </a:rPr>
              <a:t>without thyroid disease or thyroid </a:t>
            </a:r>
            <a:r>
              <a:rPr lang="en-US" dirty="0" smtClean="0">
                <a:solidFill>
                  <a:prstClr val="white"/>
                </a:solidFill>
              </a:rPr>
              <a:t>antibodies </a:t>
            </a:r>
            <a:r>
              <a:rPr lang="en-US" dirty="0" smtClean="0">
                <a:solidFill>
                  <a:prstClr val="white"/>
                </a:solidFill>
                <a:latin typeface="+mn-lt"/>
              </a:rPr>
              <a:t>(1981 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and </a:t>
            </a:r>
            <a:r>
              <a:rPr lang="en-US" dirty="0" smtClean="0">
                <a:solidFill>
                  <a:prstClr val="white"/>
                </a:solidFill>
                <a:latin typeface="+mn-lt"/>
              </a:rPr>
              <a:t>1994)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13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years of follow-up </a:t>
            </a:r>
            <a:r>
              <a:rPr lang="en-US" sz="1900" dirty="0">
                <a:solidFill>
                  <a:prstClr val="white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</a:rPr>
              <a:t>mean </a:t>
            </a:r>
            <a:r>
              <a:rPr lang="en-US" sz="1900" dirty="0" smtClean="0">
                <a:solidFill>
                  <a:srgbClr val="FFFF00"/>
                </a:solidFill>
              </a:rPr>
              <a:t>age 45.5  </a:t>
            </a:r>
            <a:r>
              <a:rPr lang="en-US" sz="1900" dirty="0">
                <a:solidFill>
                  <a:srgbClr val="FFFF00"/>
                </a:solidFill>
              </a:rPr>
              <a:t>yr</a:t>
            </a:r>
            <a:r>
              <a:rPr lang="en-US" sz="1900" dirty="0" smtClean="0">
                <a:solidFill>
                  <a:prstClr val="white"/>
                </a:solidFill>
              </a:rPr>
              <a:t>).</a:t>
            </a:r>
            <a:endParaRPr lang="en-US" dirty="0" smtClean="0">
              <a:solidFill>
                <a:srgbClr val="FFFF00"/>
              </a:solidFill>
              <a:latin typeface="+mn-lt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TSH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free T4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thyroid peroxidase</a:t>
            </a:r>
            <a:r>
              <a:rPr lang="en-US" dirty="0">
                <a:latin typeface="+mn-lt"/>
              </a:rPr>
              <a:t>, and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thyroglobulin </a:t>
            </a:r>
            <a:r>
              <a:rPr lang="en-US" dirty="0">
                <a:latin typeface="+mn-lt"/>
              </a:rPr>
              <a:t>antibodies </a:t>
            </a:r>
            <a:r>
              <a:rPr lang="en-US" dirty="0" smtClean="0">
                <a:latin typeface="+mn-lt"/>
              </a:rPr>
              <a:t>checked</a:t>
            </a:r>
          </a:p>
          <a:p>
            <a:pPr marL="0" indent="0" algn="r">
              <a:buNone/>
            </a:pPr>
            <a:endParaRPr lang="en-US" sz="1600" dirty="0">
              <a:solidFill>
                <a:srgbClr val="FFC000"/>
              </a:solidFill>
              <a:latin typeface="+mn-lt"/>
            </a:endParaRPr>
          </a:p>
          <a:p>
            <a:pPr marL="0" indent="0" algn="r">
              <a:buNone/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The 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Journal of Clinical Endocrinology &amp; Metabolism, Volume 97, Issue 5, 1 May 2012, Pages 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1554–1562</a:t>
            </a:r>
          </a:p>
          <a:p>
            <a:pPr marL="0" indent="0" algn="r">
              <a:buNone/>
            </a:pPr>
            <a:endParaRPr lang="en-US" sz="1600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6" y="515153"/>
            <a:ext cx="10921284" cy="30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95" y="393367"/>
            <a:ext cx="7736851" cy="48550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90585" y="5557559"/>
            <a:ext cx="8948872" cy="1049304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group of 1751 subjects for cross-sectional </a:t>
            </a:r>
            <a:r>
              <a:rPr lang="en-US" dirty="0" smtClean="0"/>
              <a:t>analysis in 1981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5885644"/>
            <a:ext cx="10895526" cy="708339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>
                <a:solidFill>
                  <a:prstClr val="white"/>
                </a:solidFill>
              </a:rPr>
              <a:t> increase was most marked in the </a:t>
            </a:r>
            <a:r>
              <a:rPr lang="en-US" dirty="0" smtClean="0">
                <a:solidFill>
                  <a:prstClr val="white"/>
                </a:solidFill>
              </a:rPr>
              <a:t>elderly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smtClean="0">
                <a:solidFill>
                  <a:srgbClr val="FFFF00"/>
                </a:solidFill>
              </a:rPr>
              <a:t>(older </a:t>
            </a:r>
            <a:r>
              <a:rPr lang="en-US" sz="1900" dirty="0">
                <a:solidFill>
                  <a:srgbClr val="FFFF00"/>
                </a:solidFill>
              </a:rPr>
              <a:t>than 60 </a:t>
            </a:r>
            <a:r>
              <a:rPr lang="en-US" sz="1900" dirty="0" smtClean="0">
                <a:solidFill>
                  <a:srgbClr val="FFFF00"/>
                </a:solidFill>
              </a:rPr>
              <a:t>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135698"/>
            <a:ext cx="10895526" cy="57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618185"/>
            <a:ext cx="11114466" cy="23181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3412902"/>
            <a:ext cx="11114466" cy="3080196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Netherlands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1002 </a:t>
            </a:r>
            <a:r>
              <a:rPr lang="en-US" dirty="0">
                <a:solidFill>
                  <a:srgbClr val="FFFF00"/>
                </a:solidFill>
              </a:rPr>
              <a:t>participants </a:t>
            </a:r>
            <a:r>
              <a:rPr lang="en-US" dirty="0">
                <a:solidFill>
                  <a:prstClr val="white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mean </a:t>
            </a:r>
            <a:r>
              <a:rPr lang="en-US" dirty="0">
                <a:solidFill>
                  <a:prstClr val="white"/>
                </a:solidFill>
              </a:rPr>
              <a:t>age of </a:t>
            </a:r>
            <a:r>
              <a:rPr lang="en-US" dirty="0">
                <a:solidFill>
                  <a:srgbClr val="FFFF00"/>
                </a:solidFill>
              </a:rPr>
              <a:t>67 </a:t>
            </a:r>
            <a:r>
              <a:rPr lang="en-US" dirty="0" smtClean="0">
                <a:solidFill>
                  <a:srgbClr val="FFFF00"/>
                </a:solidFill>
              </a:rPr>
              <a:t>years)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prstClr val="white"/>
                </a:solidFill>
              </a:rPr>
              <a:t> taking thyroid </a:t>
            </a:r>
            <a:r>
              <a:rPr lang="en-US" dirty="0" smtClean="0">
                <a:solidFill>
                  <a:prstClr val="white"/>
                </a:solidFill>
              </a:rPr>
              <a:t>medication, (median </a:t>
            </a:r>
            <a:r>
              <a:rPr lang="en-US" dirty="0">
                <a:solidFill>
                  <a:srgbClr val="FFFF00"/>
                </a:solidFill>
              </a:rPr>
              <a:t>follow-up of 6·5 </a:t>
            </a:r>
            <a:r>
              <a:rPr lang="en-US" dirty="0" smtClean="0">
                <a:solidFill>
                  <a:srgbClr val="FFFF00"/>
                </a:solidFill>
              </a:rPr>
              <a:t>years), TSH, FT4 and TPO ab checked.</a:t>
            </a: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/>
              <a:t>TSH levels did </a:t>
            </a:r>
            <a:r>
              <a:rPr lang="en-US" dirty="0">
                <a:solidFill>
                  <a:srgbClr val="FFFF00"/>
                </a:solidFill>
              </a:rPr>
              <a:t>not change </a:t>
            </a:r>
            <a:r>
              <a:rPr lang="en-US" dirty="0"/>
              <a:t>over time, irrespective of age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/>
              <a:t>FT4 </a:t>
            </a:r>
            <a:r>
              <a:rPr lang="en-US" dirty="0"/>
              <a:t>levels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/>
              <a:t> over time, most prominently </a:t>
            </a:r>
            <a:r>
              <a:rPr lang="en-US" dirty="0">
                <a:solidFill>
                  <a:srgbClr val="FFFF00"/>
                </a:solidFill>
              </a:rPr>
              <a:t>those older than 65 </a:t>
            </a:r>
            <a:r>
              <a:rPr lang="en-US" dirty="0"/>
              <a:t>years of age (mean increase of 4.5 pmol/L). </a:t>
            </a:r>
            <a:endParaRPr lang="en-US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Thyroid</a:t>
            </a:r>
            <a:r>
              <a:rPr lang="en-US" sz="1800" dirty="0">
                <a:solidFill>
                  <a:srgbClr val="FFC000"/>
                </a:solidFill>
              </a:rPr>
              <a:t>. 2016;26(9):1195‐1204. 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32" y="610126"/>
            <a:ext cx="9686925" cy="4984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591" y="5594250"/>
            <a:ext cx="591363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1102754"/>
            <a:ext cx="8400916" cy="2117386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>
                <a:solidFill>
                  <a:schemeClr val="tx1"/>
                </a:solidFill>
              </a:rPr>
              <a:t/>
            </a: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2400" cap="none" dirty="0">
                <a:solidFill>
                  <a:schemeClr val="tx1"/>
                </a:solidFill>
              </a:rPr>
              <a:t>DATE: </a:t>
            </a:r>
            <a:r>
              <a:rPr lang="en-US" sz="2400" dirty="0" smtClean="0">
                <a:solidFill>
                  <a:schemeClr val="tx1"/>
                </a:solidFill>
              </a:rPr>
              <a:t>99/3/12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8851" y="3352429"/>
            <a:ext cx="586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Lancet Diabetes </a:t>
            </a:r>
            <a:r>
              <a:rPr lang="en-US" b="1" dirty="0" smtClean="0">
                <a:solidFill>
                  <a:srgbClr val="FFC000"/>
                </a:solidFill>
              </a:rPr>
              <a:t>Endocrinol. </a:t>
            </a:r>
            <a:r>
              <a:rPr lang="en-US" b="1" dirty="0">
                <a:solidFill>
                  <a:srgbClr val="FFC000"/>
                </a:solidFill>
              </a:rPr>
              <a:t>2018 Sep;6(9):733-742</a:t>
            </a:r>
          </a:p>
        </p:txBody>
      </p:sp>
    </p:spTree>
    <p:extLst>
      <p:ext uri="{BB962C8B-B14F-4D97-AF65-F5344CB8AC3E}">
        <p14:creationId xmlns:p14="http://schemas.microsoft.com/office/powerpoint/2010/main" val="288186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2890"/>
            <a:ext cx="10107747" cy="45355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studies suggest </a:t>
            </a:r>
            <a:r>
              <a:rPr lang="en-US" dirty="0"/>
              <a:t>that individuals </a:t>
            </a:r>
            <a:r>
              <a:rPr lang="en-US" dirty="0" smtClean="0"/>
              <a:t>aged </a:t>
            </a:r>
            <a:r>
              <a:rPr lang="en-US" dirty="0" smtClean="0">
                <a:solidFill>
                  <a:srgbClr val="FFFF00"/>
                </a:solidFill>
              </a:rPr>
              <a:t>65 </a:t>
            </a:r>
            <a:r>
              <a:rPr lang="en-US" dirty="0">
                <a:solidFill>
                  <a:srgbClr val="FFFF00"/>
                </a:solidFill>
              </a:rPr>
              <a:t>years and older </a:t>
            </a:r>
            <a:r>
              <a:rPr lang="en-US" dirty="0"/>
              <a:t>have a </a:t>
            </a:r>
            <a:r>
              <a:rPr lang="en-US" dirty="0">
                <a:solidFill>
                  <a:srgbClr val="FFFF00"/>
                </a:solidFill>
              </a:rPr>
              <a:t>blunted pituitary response </a:t>
            </a:r>
            <a:r>
              <a:rPr lang="en-US" dirty="0" smtClean="0">
                <a:solidFill>
                  <a:srgbClr val="FFFF00"/>
                </a:solidFill>
              </a:rPr>
              <a:t>to hypothyroidism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relation between TSH and </a:t>
            </a:r>
            <a:r>
              <a:rPr lang="en-US" dirty="0" smtClean="0"/>
              <a:t>FT4 remains </a:t>
            </a:r>
            <a:r>
              <a:rPr lang="en-US" dirty="0">
                <a:solidFill>
                  <a:srgbClr val="FFFF00"/>
                </a:solidFill>
              </a:rPr>
              <a:t>complex</a:t>
            </a:r>
            <a:r>
              <a:rPr lang="en-US" dirty="0"/>
              <a:t> and the </a:t>
            </a:r>
            <a:r>
              <a:rPr lang="en-US" b="1" dirty="0"/>
              <a:t>changes</a:t>
            </a:r>
            <a:r>
              <a:rPr lang="en-US" dirty="0"/>
              <a:t> </a:t>
            </a:r>
            <a:r>
              <a:rPr lang="en-US" b="1" dirty="0"/>
              <a:t>that occur with age</a:t>
            </a:r>
            <a:r>
              <a:rPr lang="en-US" dirty="0"/>
              <a:t> </a:t>
            </a:r>
            <a:r>
              <a:rPr lang="en-US" dirty="0" smtClean="0"/>
              <a:t>and the </a:t>
            </a:r>
            <a:r>
              <a:rPr lang="en-US" b="1" dirty="0"/>
              <a:t>differences within subgroups </a:t>
            </a:r>
            <a:r>
              <a:rPr lang="en-US" dirty="0"/>
              <a:t>require further research.</a:t>
            </a:r>
          </a:p>
        </p:txBody>
      </p:sp>
    </p:spTree>
    <p:extLst>
      <p:ext uri="{BB962C8B-B14F-4D97-AF65-F5344CB8AC3E}">
        <p14:creationId xmlns:p14="http://schemas.microsoft.com/office/powerpoint/2010/main" val="22127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/>
              <a:t>Diagnosis </a:t>
            </a:r>
            <a:r>
              <a:rPr lang="en-US" b="1" dirty="0"/>
              <a:t>and epidemiology of thyroid disease in older </a:t>
            </a:r>
            <a:r>
              <a:rPr lang="en-US" b="1" dirty="0" smtClean="0"/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708338"/>
            <a:ext cx="10599312" cy="554006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Thyroid </a:t>
            </a:r>
            <a:r>
              <a:rPr lang="en-US" dirty="0">
                <a:solidFill>
                  <a:srgbClr val="FFFF00"/>
                </a:solidFill>
              </a:rPr>
              <a:t>dysfunction </a:t>
            </a:r>
            <a:r>
              <a:rPr lang="en-US" dirty="0"/>
              <a:t>is a </a:t>
            </a:r>
            <a:r>
              <a:rPr lang="en-US" dirty="0">
                <a:solidFill>
                  <a:srgbClr val="FFFF00"/>
                </a:solidFill>
              </a:rPr>
              <a:t>biochemical diagnosis </a:t>
            </a:r>
            <a:r>
              <a:rPr lang="en-US" dirty="0"/>
              <a:t>that </a:t>
            </a:r>
            <a:r>
              <a:rPr lang="en-US" dirty="0" smtClean="0"/>
              <a:t>relies on the </a:t>
            </a:r>
            <a:r>
              <a:rPr lang="en-US" dirty="0" smtClean="0">
                <a:solidFill>
                  <a:srgbClr val="FFFF00"/>
                </a:solidFill>
              </a:rPr>
              <a:t>reference ranges of thyroid function tests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reference range of TSH depends on the </a:t>
            </a:r>
            <a:r>
              <a:rPr lang="en-US" dirty="0" smtClean="0">
                <a:solidFill>
                  <a:srgbClr val="FFFF00"/>
                </a:solidFill>
              </a:rPr>
              <a:t>assay</a:t>
            </a:r>
            <a:r>
              <a:rPr lang="en-US" dirty="0" smtClean="0"/>
              <a:t> used </a:t>
            </a:r>
            <a:r>
              <a:rPr lang="en-US" dirty="0"/>
              <a:t>and the </a:t>
            </a:r>
            <a:r>
              <a:rPr lang="en-US" dirty="0">
                <a:solidFill>
                  <a:srgbClr val="FFFF00"/>
                </a:solidFill>
              </a:rPr>
              <a:t>population in which it has been </a:t>
            </a:r>
            <a:r>
              <a:rPr lang="en-US" dirty="0" smtClean="0">
                <a:solidFill>
                  <a:srgbClr val="FFFF00"/>
                </a:solidFill>
              </a:rPr>
              <a:t>measured</a:t>
            </a:r>
            <a:r>
              <a:rPr lang="en-US" dirty="0" smtClean="0"/>
              <a:t>, but </a:t>
            </a:r>
            <a:r>
              <a:rPr lang="en-US" dirty="0">
                <a:solidFill>
                  <a:srgbClr val="FFFF00"/>
                </a:solidFill>
              </a:rPr>
              <a:t>0·4–4·5</a:t>
            </a:r>
            <a:r>
              <a:rPr lang="en-US" dirty="0"/>
              <a:t> mIU/L is most commonly </a:t>
            </a:r>
            <a:r>
              <a:rPr lang="en-US" dirty="0" smtClean="0"/>
              <a:t>used.</a:t>
            </a:r>
          </a:p>
          <a:p>
            <a:endParaRPr lang="en-US" dirty="0"/>
          </a:p>
          <a:p>
            <a:r>
              <a:rPr lang="en-US" dirty="0" smtClean="0"/>
              <a:t>Some experts </a:t>
            </a:r>
            <a:r>
              <a:rPr lang="en-US" dirty="0"/>
              <a:t>suggest </a:t>
            </a:r>
            <a:r>
              <a:rPr lang="en-US" dirty="0">
                <a:solidFill>
                  <a:srgbClr val="FFFF00"/>
                </a:solidFill>
              </a:rPr>
              <a:t>use of age-specific reference ranges </a:t>
            </a:r>
            <a:r>
              <a:rPr lang="en-US" dirty="0" smtClean="0">
                <a:solidFill>
                  <a:srgbClr val="FFFF00"/>
                </a:solidFill>
              </a:rPr>
              <a:t>for TSH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age-specific reference ranges </a:t>
            </a:r>
            <a:r>
              <a:rPr lang="en-US" dirty="0" smtClean="0"/>
              <a:t>are applied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reclassification</a:t>
            </a:r>
            <a:r>
              <a:rPr lang="en-US" dirty="0"/>
              <a:t> from </a:t>
            </a:r>
            <a:r>
              <a:rPr lang="en-US" dirty="0">
                <a:solidFill>
                  <a:srgbClr val="FFFF00"/>
                </a:solidFill>
              </a:rPr>
              <a:t>abnormal to </a:t>
            </a:r>
            <a:r>
              <a:rPr lang="en-US" dirty="0" smtClean="0">
                <a:solidFill>
                  <a:srgbClr val="FFFF00"/>
                </a:solidFill>
              </a:rPr>
              <a:t>normal </a:t>
            </a:r>
            <a:r>
              <a:rPr lang="en-US" dirty="0" smtClean="0"/>
              <a:t>thyroid </a:t>
            </a:r>
            <a:r>
              <a:rPr lang="en-US" dirty="0"/>
              <a:t>function occurs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0647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" y="373487"/>
            <a:ext cx="10200068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2691685"/>
            <a:ext cx="10290220" cy="35567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Tehran </a:t>
            </a:r>
            <a:r>
              <a:rPr lang="en-US" dirty="0">
                <a:solidFill>
                  <a:srgbClr val="FFFF00"/>
                </a:solidFill>
              </a:rPr>
              <a:t>Thyroid Study (TTS</a:t>
            </a:r>
            <a:r>
              <a:rPr lang="en-US" dirty="0" smtClean="0"/>
              <a:t>),  </a:t>
            </a:r>
            <a:r>
              <a:rPr lang="en-US" dirty="0"/>
              <a:t>an ongoing prospective </a:t>
            </a:r>
            <a:r>
              <a:rPr lang="en-US" dirty="0">
                <a:solidFill>
                  <a:srgbClr val="FFFF00"/>
                </a:solidFill>
              </a:rPr>
              <a:t>cohort </a:t>
            </a:r>
            <a:r>
              <a:rPr lang="en-US" dirty="0" smtClean="0">
                <a:solidFill>
                  <a:srgbClr val="FFFF00"/>
                </a:solidFill>
              </a:rPr>
              <a:t>of 5704</a:t>
            </a:r>
            <a:r>
              <a:rPr lang="en-US" dirty="0" smtClean="0"/>
              <a:t> </a:t>
            </a:r>
            <a:r>
              <a:rPr lang="en-US" dirty="0"/>
              <a:t>randomly selected individuals, </a:t>
            </a:r>
            <a:r>
              <a:rPr lang="en-US" dirty="0">
                <a:solidFill>
                  <a:srgbClr val="FFFF00"/>
                </a:solidFill>
              </a:rPr>
              <a:t>age ≥20 </a:t>
            </a:r>
            <a:r>
              <a:rPr lang="en-US" dirty="0"/>
              <a:t>yr.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applying all </a:t>
            </a:r>
            <a:r>
              <a:rPr lang="en-US" dirty="0">
                <a:solidFill>
                  <a:srgbClr val="FFFF00"/>
                </a:solidFill>
              </a:rPr>
              <a:t>exclusion criteria except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TPOAb positivity (10.5%), </a:t>
            </a:r>
            <a:r>
              <a:rPr lang="en-US" dirty="0"/>
              <a:t>data of </a:t>
            </a:r>
            <a:r>
              <a:rPr lang="en-US" dirty="0">
                <a:solidFill>
                  <a:srgbClr val="FFFF00"/>
                </a:solidFill>
              </a:rPr>
              <a:t>2459</a:t>
            </a:r>
            <a:r>
              <a:rPr lang="en-US" dirty="0"/>
              <a:t> participants remained for analysis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Reference </a:t>
            </a:r>
            <a:r>
              <a:rPr lang="en-US" dirty="0"/>
              <a:t>limit analysis </a:t>
            </a:r>
            <a:r>
              <a:rPr lang="en-US" dirty="0" smtClean="0"/>
              <a:t>was performed </a:t>
            </a:r>
            <a:r>
              <a:rPr lang="en-US" dirty="0"/>
              <a:t>for the negative thyroid peroxidase </a:t>
            </a:r>
            <a:r>
              <a:rPr lang="en-US" dirty="0" smtClean="0"/>
              <a:t>antibody (TPOAb</a:t>
            </a:r>
            <a:r>
              <a:rPr lang="en-US" dirty="0"/>
              <a:t>) group.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38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72" y="785611"/>
            <a:ext cx="11479210" cy="46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592428"/>
            <a:ext cx="9762186" cy="56559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prevalences</a:t>
            </a:r>
            <a:r>
              <a:rPr lang="en-US" dirty="0" smtClean="0"/>
              <a:t> of </a:t>
            </a:r>
            <a:r>
              <a:rPr lang="en-US" dirty="0"/>
              <a:t>both </a:t>
            </a:r>
            <a:r>
              <a:rPr lang="en-US" dirty="0" smtClean="0">
                <a:solidFill>
                  <a:srgbClr val="FFFF00"/>
                </a:solidFill>
              </a:rPr>
              <a:t>hyperthyroidism and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increase with increasing </a:t>
            </a:r>
            <a:r>
              <a:rPr lang="en-US" dirty="0" smtClean="0"/>
              <a:t>age. </a:t>
            </a:r>
          </a:p>
          <a:p>
            <a:endParaRPr lang="en-US" dirty="0" smtClean="0"/>
          </a:p>
          <a:p>
            <a:r>
              <a:rPr lang="en-US" dirty="0" smtClean="0"/>
              <a:t>Progression </a:t>
            </a:r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subclinical to clinical </a:t>
            </a:r>
            <a:r>
              <a:rPr lang="en-US" dirty="0" smtClean="0">
                <a:solidFill>
                  <a:srgbClr val="FFFF00"/>
                </a:solidFill>
              </a:rPr>
              <a:t>hypothyroidism </a:t>
            </a:r>
            <a:r>
              <a:rPr lang="en-US" dirty="0" smtClean="0"/>
              <a:t>is </a:t>
            </a:r>
            <a:r>
              <a:rPr lang="en-US" dirty="0"/>
              <a:t>faster in patients who are positive for </a:t>
            </a:r>
            <a:r>
              <a:rPr lang="en-US" dirty="0" smtClean="0">
                <a:solidFill>
                  <a:srgbClr val="FFFF00"/>
                </a:solidFill>
              </a:rPr>
              <a:t>anti-thyroid antibodies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4·3</a:t>
            </a:r>
            <a:r>
              <a:rPr lang="en-US" dirty="0"/>
              <a:t>% per year for </a:t>
            </a:r>
            <a:r>
              <a:rPr lang="en-US" dirty="0" smtClean="0">
                <a:solidFill>
                  <a:srgbClr val="FFFF00"/>
                </a:solidFill>
              </a:rPr>
              <a:t>female,</a:t>
            </a:r>
            <a:r>
              <a:rPr lang="en-US" dirty="0" smtClean="0"/>
              <a:t>with positive TPO ab vs </a:t>
            </a:r>
            <a:r>
              <a:rPr lang="en-US" dirty="0" smtClean="0">
                <a:solidFill>
                  <a:srgbClr val="FFFF00"/>
                </a:solidFill>
              </a:rPr>
              <a:t>2·6</a:t>
            </a:r>
            <a:r>
              <a:rPr lang="en-US" dirty="0"/>
              <a:t>% per </a:t>
            </a:r>
            <a:r>
              <a:rPr lang="en-US" dirty="0" smtClean="0"/>
              <a:t>year for </a:t>
            </a:r>
            <a:r>
              <a:rPr lang="en-US" dirty="0"/>
              <a:t>female </a:t>
            </a:r>
            <a:r>
              <a:rPr lang="en-US" dirty="0" smtClean="0"/>
              <a:t>with </a:t>
            </a:r>
            <a:r>
              <a:rPr lang="en-US" dirty="0"/>
              <a:t>negative TPO </a:t>
            </a:r>
            <a:r>
              <a:rPr lang="en-US" dirty="0" smtClean="0"/>
              <a:t>ab)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Thyroid </a:t>
            </a:r>
            <a:r>
              <a:rPr lang="en-US" dirty="0"/>
              <a:t>peroxidase antibody </a:t>
            </a:r>
            <a:r>
              <a:rPr lang="en-US" dirty="0" smtClean="0"/>
              <a:t>positivity </a:t>
            </a:r>
            <a:r>
              <a:rPr lang="en-US" dirty="0" smtClean="0">
                <a:solidFill>
                  <a:srgbClr val="FFFF00"/>
                </a:solidFill>
              </a:rPr>
              <a:t>more </a:t>
            </a:r>
            <a:r>
              <a:rPr lang="en-US" dirty="0">
                <a:solidFill>
                  <a:srgbClr val="FFFF00"/>
                </a:solidFill>
              </a:rPr>
              <a:t>prevalent in older </a:t>
            </a:r>
            <a:r>
              <a:rPr lang="en-US" dirty="0"/>
              <a:t>people than in </a:t>
            </a:r>
            <a:r>
              <a:rPr lang="en-US" dirty="0" smtClean="0"/>
              <a:t>younger people.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48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528034"/>
            <a:ext cx="10805375" cy="5720365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Progression </a:t>
            </a:r>
            <a:r>
              <a:rPr lang="en-US" dirty="0">
                <a:solidFill>
                  <a:prstClr val="white"/>
                </a:solidFill>
              </a:rPr>
              <a:t>from</a:t>
            </a:r>
            <a:r>
              <a:rPr lang="en-US" dirty="0">
                <a:solidFill>
                  <a:srgbClr val="FFFF00"/>
                </a:solidFill>
              </a:rPr>
              <a:t> subclinical to clinical hyperthyroidism </a:t>
            </a:r>
            <a:r>
              <a:rPr lang="en-US" dirty="0">
                <a:solidFill>
                  <a:prstClr val="white"/>
                </a:solidFill>
              </a:rPr>
              <a:t>due to </a:t>
            </a:r>
            <a:r>
              <a:rPr lang="en-US" dirty="0">
                <a:solidFill>
                  <a:srgbClr val="FFFF00"/>
                </a:solidFill>
              </a:rPr>
              <a:t>Graves’ disease </a:t>
            </a:r>
            <a:r>
              <a:rPr lang="en-US" dirty="0">
                <a:solidFill>
                  <a:prstClr val="white"/>
                </a:solidFill>
              </a:rPr>
              <a:t>occurs </a:t>
            </a:r>
            <a:r>
              <a:rPr lang="en-US" dirty="0">
                <a:solidFill>
                  <a:srgbClr val="FFFF00"/>
                </a:solidFill>
              </a:rPr>
              <a:t>more often in older </a:t>
            </a:r>
            <a:r>
              <a:rPr lang="en-US" dirty="0">
                <a:solidFill>
                  <a:prstClr val="white"/>
                </a:solidFill>
              </a:rPr>
              <a:t>patients, although the incidence of Graves’ hyperthyroidism is not higher in older patients.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distribution of causes </a:t>
            </a:r>
            <a:r>
              <a:rPr lang="en-US" dirty="0">
                <a:solidFill>
                  <a:prstClr val="white"/>
                </a:solidFill>
              </a:rPr>
              <a:t>of thyroid disease differ between older and younger individuals. </a:t>
            </a:r>
            <a:r>
              <a:rPr lang="en-US" dirty="0">
                <a:solidFill>
                  <a:srgbClr val="FFFF00"/>
                </a:solidFill>
              </a:rPr>
              <a:t>Toxic multinodular goitre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toxic adenomas </a:t>
            </a:r>
            <a:r>
              <a:rPr lang="en-US" dirty="0">
                <a:solidFill>
                  <a:prstClr val="white"/>
                </a:solidFill>
              </a:rPr>
              <a:t>are more often a cause of hyperthyroidism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individuals than in younger individuals, especially in </a:t>
            </a:r>
            <a:r>
              <a:rPr lang="en-US" dirty="0">
                <a:solidFill>
                  <a:srgbClr val="FFFF00"/>
                </a:solidFill>
              </a:rPr>
              <a:t>iodine-deficient </a:t>
            </a:r>
            <a:r>
              <a:rPr lang="en-US" dirty="0">
                <a:solidFill>
                  <a:prstClr val="white"/>
                </a:solidFill>
              </a:rPr>
              <a:t>areas of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9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4" y="555748"/>
            <a:ext cx="9629775" cy="2496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52292"/>
            <a:ext cx="8946541" cy="3196107"/>
          </a:xfrm>
        </p:spPr>
        <p:txBody>
          <a:bodyPr/>
          <a:lstStyle/>
          <a:p>
            <a:endParaRPr lang="fa-IR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819</a:t>
            </a:r>
            <a:r>
              <a:rPr lang="fa-IR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Tehranian </a:t>
            </a:r>
            <a:r>
              <a:rPr lang="en-US" dirty="0"/>
              <a:t>participants, </a:t>
            </a:r>
            <a:r>
              <a:rPr lang="en-US" dirty="0">
                <a:solidFill>
                  <a:srgbClr val="FFFF00"/>
                </a:solidFill>
              </a:rPr>
              <a:t>aged over 55 </a:t>
            </a:r>
            <a:r>
              <a:rPr lang="en-US" dirty="0"/>
              <a:t>years from the Tehran Thyroid Study, who were </a:t>
            </a:r>
            <a:r>
              <a:rPr lang="en-US" dirty="0" smtClean="0"/>
              <a:t>assessed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every </a:t>
            </a:r>
            <a:r>
              <a:rPr lang="en-US" dirty="0">
                <a:solidFill>
                  <a:srgbClr val="FFFF00"/>
                </a:solidFill>
              </a:rPr>
              <a:t>3 years </a:t>
            </a:r>
            <a:r>
              <a:rPr lang="en-US" dirty="0"/>
              <a:t>for serum free T4 (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/>
              <a:t>) and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levels and were </a:t>
            </a:r>
            <a:r>
              <a:rPr lang="en-US" dirty="0">
                <a:solidFill>
                  <a:srgbClr val="FFFF00"/>
                </a:solidFill>
              </a:rPr>
              <a:t>followed for 10.6 </a:t>
            </a:r>
            <a:r>
              <a:rPr lang="en-US" dirty="0" smtClean="0"/>
              <a:t>years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fa-IR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Vol </a:t>
            </a:r>
            <a:r>
              <a:rPr lang="en-US" sz="1800" dirty="0">
                <a:solidFill>
                  <a:srgbClr val="FFC000"/>
                </a:solidFill>
              </a:rPr>
              <a:t>18 No.3 Aug-Sep 2016 Iranian Journal of Endocrinology and Metabolism</a:t>
            </a:r>
          </a:p>
        </p:txBody>
      </p:sp>
    </p:spTree>
    <p:extLst>
      <p:ext uri="{BB962C8B-B14F-4D97-AF65-F5344CB8AC3E}">
        <p14:creationId xmlns:p14="http://schemas.microsoft.com/office/powerpoint/2010/main" val="289674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2" y="641783"/>
            <a:ext cx="5520773" cy="583412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4890" y="1541143"/>
            <a:ext cx="3777842" cy="403541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a-IR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FF00"/>
                </a:solidFill>
              </a:rPr>
              <a:t>کوهورت</a:t>
            </a:r>
            <a:r>
              <a:rPr lang="fa-IR" dirty="0" smtClean="0"/>
              <a:t>،  منطقه 3 تهران با میزان دریافت ید کافی ،</a:t>
            </a:r>
          </a:p>
          <a:p>
            <a:pPr marL="0" indent="0" algn="r">
              <a:buNone/>
            </a:pPr>
            <a:endParaRPr lang="fa-IR" dirty="0" smtClean="0">
              <a:solidFill>
                <a:prstClr val="white"/>
              </a:solidFill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prstClr val="white"/>
                </a:solidFill>
              </a:rPr>
              <a:t> </a:t>
            </a:r>
            <a:r>
              <a:rPr lang="fa-IR" dirty="0" smtClean="0"/>
              <a:t>افراد با سابقه بیماری تیرویید،  مصرف ید رادیواکتیو، جراحی تیرویید یا مصرف آنتی تیرویید، لووتیروکسین یا داروهای اثرگذار بر فانکشن تیرویید مثل امیودارون از مطالعه حذف شدند.</a:t>
            </a:r>
          </a:p>
        </p:txBody>
      </p:sp>
    </p:spTree>
    <p:extLst>
      <p:ext uri="{BB962C8B-B14F-4D97-AF65-F5344CB8AC3E}">
        <p14:creationId xmlns:p14="http://schemas.microsoft.com/office/powerpoint/2010/main" val="140940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4689263"/>
            <a:ext cx="10947042" cy="1994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712 (</a:t>
            </a:r>
            <a:r>
              <a:rPr lang="en-US" dirty="0">
                <a:solidFill>
                  <a:srgbClr val="FFFF00"/>
                </a:solidFill>
              </a:rPr>
              <a:t>86.9%) </a:t>
            </a:r>
            <a:r>
              <a:rPr lang="fa-IR" dirty="0"/>
              <a:t>:</a:t>
            </a:r>
            <a:r>
              <a:rPr lang="en-US" dirty="0"/>
              <a:t> euthyroid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41(</a:t>
            </a:r>
            <a:r>
              <a:rPr lang="en-US" dirty="0">
                <a:solidFill>
                  <a:srgbClr val="FFFF00"/>
                </a:solidFill>
              </a:rPr>
              <a:t>5%) </a:t>
            </a:r>
            <a:r>
              <a:rPr lang="en-US" dirty="0"/>
              <a:t>subclinical</a:t>
            </a:r>
            <a:r>
              <a:rPr lang="fa-IR" dirty="0"/>
              <a:t> </a:t>
            </a:r>
            <a:r>
              <a:rPr lang="en-US" dirty="0"/>
              <a:t>hypothyroidism (</a:t>
            </a:r>
            <a:r>
              <a:rPr lang="en-US" dirty="0" smtClean="0"/>
              <a:t>SCH)                 19(</a:t>
            </a:r>
            <a:r>
              <a:rPr lang="en-US" dirty="0" smtClean="0">
                <a:solidFill>
                  <a:srgbClr val="FFFF00"/>
                </a:solidFill>
              </a:rPr>
              <a:t>2.4</a:t>
            </a:r>
            <a:r>
              <a:rPr lang="en-US" dirty="0">
                <a:solidFill>
                  <a:srgbClr val="FFFF00"/>
                </a:solidFill>
              </a:rPr>
              <a:t>%) </a:t>
            </a:r>
            <a:r>
              <a:rPr lang="fa-IR" dirty="0"/>
              <a:t>:</a:t>
            </a:r>
            <a:r>
              <a:rPr lang="en-US" dirty="0"/>
              <a:t> overt hypothyroidism (OH)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34(</a:t>
            </a:r>
            <a:r>
              <a:rPr lang="en-US" dirty="0">
                <a:solidFill>
                  <a:srgbClr val="FFFF00"/>
                </a:solidFill>
              </a:rPr>
              <a:t>4.1%)</a:t>
            </a:r>
            <a:r>
              <a:rPr lang="fa-IR" dirty="0"/>
              <a:t>: </a:t>
            </a:r>
            <a:r>
              <a:rPr lang="en-US" dirty="0"/>
              <a:t>subclinical</a:t>
            </a:r>
            <a:r>
              <a:rPr lang="fa-IR" dirty="0"/>
              <a:t> </a:t>
            </a:r>
            <a:r>
              <a:rPr lang="en-US" dirty="0" smtClean="0"/>
              <a:t>hyperthyroidism                      13(1</a:t>
            </a:r>
            <a:r>
              <a:rPr lang="en-US" dirty="0" smtClean="0">
                <a:solidFill>
                  <a:srgbClr val="FFFF00"/>
                </a:solidFill>
              </a:rPr>
              <a:t>.5</a:t>
            </a:r>
            <a:r>
              <a:rPr lang="en-US" dirty="0">
                <a:solidFill>
                  <a:srgbClr val="FFFF00"/>
                </a:solidFill>
              </a:rPr>
              <a:t>%)</a:t>
            </a:r>
            <a:r>
              <a:rPr lang="fa-IR" dirty="0">
                <a:solidFill>
                  <a:srgbClr val="FFFF00"/>
                </a:solidFill>
              </a:rPr>
              <a:t>  </a:t>
            </a:r>
            <a:r>
              <a:rPr lang="fa-IR" dirty="0"/>
              <a:t>: </a:t>
            </a:r>
            <a:r>
              <a:rPr lang="en-US" dirty="0"/>
              <a:t>overt hyperthyroidism. 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Overall 13% of participants had thyroid</a:t>
            </a:r>
            <a:r>
              <a:rPr lang="fa-I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dysfunction</a:t>
            </a:r>
            <a:r>
              <a:rPr lang="en-US" dirty="0"/>
              <a:t>. </a:t>
            </a:r>
            <a:endParaRPr lang="fa-IR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365506"/>
            <a:ext cx="1106939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618187"/>
            <a:ext cx="10779616" cy="56302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Globally, mean life expectancy has steadily increased.</a:t>
            </a:r>
          </a:p>
          <a:p>
            <a:endParaRPr lang="en-US" dirty="0" smtClean="0"/>
          </a:p>
          <a:p>
            <a:r>
              <a:rPr lang="en-US" dirty="0" smtClean="0"/>
              <a:t>The increase in </a:t>
            </a:r>
            <a:r>
              <a:rPr lang="en-US" dirty="0"/>
              <a:t>the number of older citizens is accompanied </a:t>
            </a:r>
            <a:r>
              <a:rPr lang="en-US" dirty="0" smtClean="0"/>
              <a:t>by an </a:t>
            </a:r>
            <a:r>
              <a:rPr lang="en-US" dirty="0"/>
              <a:t>increased </a:t>
            </a:r>
            <a:r>
              <a:rPr lang="en-US" dirty="0">
                <a:solidFill>
                  <a:srgbClr val="FFFF00"/>
                </a:solidFill>
              </a:rPr>
              <a:t>prevalence of </a:t>
            </a:r>
            <a:r>
              <a:rPr lang="en-US" dirty="0" smtClean="0">
                <a:solidFill>
                  <a:srgbClr val="FFFF00"/>
                </a:solidFill>
              </a:rPr>
              <a:t>thyroid dysfunction </a:t>
            </a:r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20% </a:t>
            </a:r>
            <a:r>
              <a:rPr lang="en-US" dirty="0"/>
              <a:t>in </a:t>
            </a:r>
            <a:r>
              <a:rPr lang="en-US" dirty="0" smtClean="0"/>
              <a:t>community dwelling individuals </a:t>
            </a:r>
            <a:r>
              <a:rPr lang="en-US" dirty="0"/>
              <a:t>aged </a:t>
            </a:r>
            <a:r>
              <a:rPr lang="en-US" dirty="0">
                <a:solidFill>
                  <a:srgbClr val="FFFF00"/>
                </a:solidFill>
              </a:rPr>
              <a:t>65 years and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is </a:t>
            </a:r>
            <a:r>
              <a:rPr lang="en-US" dirty="0" smtClean="0">
                <a:solidFill>
                  <a:srgbClr val="FFFF00"/>
                </a:solidFill>
              </a:rPr>
              <a:t>not known </a:t>
            </a:r>
            <a:r>
              <a:rPr lang="en-US" dirty="0"/>
              <a:t>whether this increase in the prevalence </a:t>
            </a:r>
            <a:r>
              <a:rPr lang="en-US" dirty="0" smtClean="0"/>
              <a:t>of thyroid </a:t>
            </a:r>
            <a:r>
              <a:rPr lang="en-US" dirty="0"/>
              <a:t>dysfunction also indicates </a:t>
            </a:r>
            <a:r>
              <a:rPr lang="en-US" dirty="0">
                <a:solidFill>
                  <a:srgbClr val="FFFF00"/>
                </a:solidFill>
              </a:rPr>
              <a:t>pathophysiology </a:t>
            </a:r>
            <a:r>
              <a:rPr lang="en-US" dirty="0" smtClean="0">
                <a:solidFill>
                  <a:srgbClr val="FFFF00"/>
                </a:solidFill>
              </a:rPr>
              <a:t>in need of treatment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no clear </a:t>
            </a:r>
            <a:r>
              <a:rPr lang="en-US" dirty="0">
                <a:solidFill>
                  <a:srgbClr val="FFFF00"/>
                </a:solidFill>
              </a:rPr>
              <a:t>age cutoff </a:t>
            </a:r>
            <a:r>
              <a:rPr lang="en-US" dirty="0"/>
              <a:t>to define older people, and the </a:t>
            </a:r>
            <a:r>
              <a:rPr lang="en-US" dirty="0" smtClean="0"/>
              <a:t>cut-off that </a:t>
            </a:r>
            <a:r>
              <a:rPr lang="en-US" dirty="0"/>
              <a:t>were chosen in the articles that we searched </a:t>
            </a:r>
            <a:r>
              <a:rPr lang="en-US" dirty="0" smtClean="0"/>
              <a:t>depended on </a:t>
            </a:r>
            <a:r>
              <a:rPr lang="en-US" dirty="0"/>
              <a:t>many aspects, including the mean age of </a:t>
            </a:r>
            <a:r>
              <a:rPr lang="en-US" dirty="0" smtClean="0"/>
              <a:t>the population </a:t>
            </a:r>
            <a:r>
              <a:rPr lang="en-US" dirty="0"/>
              <a:t>studied and historical considerations (eg, </a:t>
            </a:r>
            <a:r>
              <a:rPr lang="en-US" dirty="0" smtClean="0"/>
              <a:t>age of </a:t>
            </a:r>
            <a:r>
              <a:rPr lang="en-US" dirty="0"/>
              <a:t>retirement</a:t>
            </a:r>
            <a:r>
              <a:rPr lang="en-US" dirty="0" smtClean="0"/>
              <a:t>).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9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65" y="82129"/>
            <a:ext cx="8884746" cy="52432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941" y="5325415"/>
            <a:ext cx="11689724" cy="130720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annual incidence </a:t>
            </a:r>
            <a:r>
              <a:rPr lang="en-US" dirty="0"/>
              <a:t>rate of </a:t>
            </a:r>
            <a:r>
              <a:rPr lang="en-US" dirty="0">
                <a:solidFill>
                  <a:srgbClr val="FFFF00"/>
                </a:solidFill>
              </a:rPr>
              <a:t>SCH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OH</a:t>
            </a:r>
            <a:r>
              <a:rPr lang="en-US" dirty="0"/>
              <a:t> were </a:t>
            </a:r>
            <a:r>
              <a:rPr lang="en-US" dirty="0">
                <a:solidFill>
                  <a:srgbClr val="FFFF00"/>
                </a:solidFill>
              </a:rPr>
              <a:t>8.8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7.1</a:t>
            </a:r>
            <a:r>
              <a:rPr lang="en-US" dirty="0"/>
              <a:t> cases per 1000 people</a:t>
            </a:r>
            <a:r>
              <a:rPr lang="fa-IR" dirty="0"/>
              <a:t> </a:t>
            </a:r>
            <a:r>
              <a:rPr lang="en-US" dirty="0"/>
              <a:t>respectively. </a:t>
            </a:r>
            <a:endParaRPr lang="fa-IR" dirty="0"/>
          </a:p>
          <a:p>
            <a:r>
              <a:rPr lang="en-US" dirty="0"/>
              <a:t>Multivariate regression analysis showed the </a:t>
            </a:r>
            <a:r>
              <a:rPr lang="en-US" dirty="0">
                <a:solidFill>
                  <a:srgbClr val="FFFF00"/>
                </a:solidFill>
              </a:rPr>
              <a:t>risk of hypothyroidism in euthyroid</a:t>
            </a:r>
            <a:r>
              <a:rPr lang="fa-IR" dirty="0">
                <a:solidFill>
                  <a:srgbClr val="FFFF00"/>
                </a:solidFill>
              </a:rPr>
              <a:t> </a:t>
            </a:r>
            <a:r>
              <a:rPr lang="en-US" dirty="0"/>
              <a:t>people to be affected by </a:t>
            </a:r>
            <a:r>
              <a:rPr lang="en-US" dirty="0">
                <a:solidFill>
                  <a:srgbClr val="FFFF00"/>
                </a:solidFill>
              </a:rPr>
              <a:t>TPO positivity </a:t>
            </a:r>
            <a:r>
              <a:rPr lang="en-US" dirty="0"/>
              <a:t>[HR=1.9 (CI 95% 1.04-3.5)] and</a:t>
            </a:r>
            <a:r>
              <a:rPr lang="en-US" dirty="0">
                <a:solidFill>
                  <a:srgbClr val="FFFF00"/>
                </a:solidFill>
              </a:rPr>
              <a:t> TSH&gt;1.88 </a:t>
            </a:r>
            <a:r>
              <a:rPr lang="en-US" dirty="0"/>
              <a:t>mlu/l [HR=8.1 (CI</a:t>
            </a:r>
            <a:r>
              <a:rPr lang="fa-IR" dirty="0"/>
              <a:t> </a:t>
            </a:r>
            <a:r>
              <a:rPr lang="en-US" dirty="0"/>
              <a:t>95% 3.4-19)]. 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16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806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</a:rPr>
              <a:t>Subgroups at risk of thyroid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17433"/>
            <a:ext cx="9403743" cy="5241699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>
                <a:solidFill>
                  <a:srgbClr val="FFFF00"/>
                </a:solidFill>
              </a:rPr>
              <a:t>people </a:t>
            </a:r>
            <a:r>
              <a:rPr lang="en-US" dirty="0"/>
              <a:t>as a group are at an increased risk </a:t>
            </a:r>
            <a:r>
              <a:rPr lang="en-US" dirty="0" smtClean="0"/>
              <a:t>of developing </a:t>
            </a:r>
            <a:r>
              <a:rPr lang="en-US" dirty="0"/>
              <a:t>thyroid </a:t>
            </a:r>
            <a:r>
              <a:rPr lang="en-US" dirty="0" smtClean="0"/>
              <a:t>disease,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women</a:t>
            </a:r>
            <a:r>
              <a:rPr lang="en-US" dirty="0"/>
              <a:t> having </a:t>
            </a:r>
            <a:r>
              <a:rPr lang="en-US" dirty="0" smtClean="0"/>
              <a:t>the highest </a:t>
            </a:r>
            <a:r>
              <a:rPr lang="en-US" dirty="0"/>
              <a:t>risk. Thyroid disorders have more often </a:t>
            </a:r>
            <a:r>
              <a:rPr lang="en-US" dirty="0" smtClean="0"/>
              <a:t>been described </a:t>
            </a:r>
            <a:r>
              <a:rPr lang="en-US" dirty="0"/>
              <a:t>in older patients </a:t>
            </a:r>
            <a:r>
              <a:rPr lang="en-US" dirty="0" smtClean="0"/>
              <a:t>with: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Specific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autoimmune diseases </a:t>
            </a:r>
            <a:r>
              <a:rPr lang="en-US" dirty="0"/>
              <a:t>(eg, type 1 </a:t>
            </a:r>
            <a:r>
              <a:rPr lang="en-US" dirty="0" smtClean="0"/>
              <a:t>diabetes)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ype </a:t>
            </a:r>
            <a:r>
              <a:rPr lang="en-US" dirty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diabetes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hronic kidney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astrointestinal </a:t>
            </a:r>
            <a:r>
              <a:rPr lang="en-US" dirty="0">
                <a:solidFill>
                  <a:srgbClr val="FFFF00"/>
                </a:solidFill>
              </a:rPr>
              <a:t>diseases </a:t>
            </a:r>
            <a:r>
              <a:rPr lang="en-US" dirty="0"/>
              <a:t>(eg, </a:t>
            </a:r>
            <a:r>
              <a:rPr lang="en-US" dirty="0" smtClean="0"/>
              <a:t>bile stones)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>
                <a:solidFill>
                  <a:prstClr val="white"/>
                </a:solidFill>
              </a:rPr>
              <a:t>For many of these subgroups it has not been established whether the reported associations are due to </a:t>
            </a:r>
            <a:r>
              <a:rPr lang="en-US" dirty="0">
                <a:solidFill>
                  <a:srgbClr val="FFFF00"/>
                </a:solidFill>
              </a:rPr>
              <a:t>coexistence in older people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shared pathophysiological </a:t>
            </a:r>
            <a:r>
              <a:rPr lang="en-US" dirty="0">
                <a:solidFill>
                  <a:prstClr val="white"/>
                </a:solidFill>
              </a:rPr>
              <a:t>pathways, or </a:t>
            </a:r>
            <a:r>
              <a:rPr lang="en-US" dirty="0">
                <a:solidFill>
                  <a:srgbClr val="FFFF00"/>
                </a:solidFill>
              </a:rPr>
              <a:t>causal effects of thyroid function on several phenotypes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81580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65162"/>
            <a:ext cx="9403742" cy="48832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dirty="0"/>
              <a:t>In the past decades, </a:t>
            </a:r>
            <a:r>
              <a:rPr lang="en-US" dirty="0">
                <a:solidFill>
                  <a:srgbClr val="FFFF00"/>
                </a:solidFill>
              </a:rPr>
              <a:t>certain conditions </a:t>
            </a:r>
            <a:r>
              <a:rPr lang="en-US" dirty="0"/>
              <a:t>(</a:t>
            </a:r>
            <a:r>
              <a:rPr lang="en-US" dirty="0" smtClean="0"/>
              <a:t>eg, </a:t>
            </a:r>
            <a:r>
              <a:rPr lang="en-US" dirty="0" smtClean="0">
                <a:solidFill>
                  <a:srgbClr val="FFFF00"/>
                </a:solidFill>
              </a:rPr>
              <a:t>psychiatric</a:t>
            </a:r>
            <a:r>
              <a:rPr lang="en-US" dirty="0" smtClean="0"/>
              <a:t> </a:t>
            </a:r>
            <a:r>
              <a:rPr lang="en-US" dirty="0"/>
              <a:t>illnesses) have been diagnosed and </a:t>
            </a:r>
            <a:r>
              <a:rPr lang="en-US" dirty="0" smtClean="0"/>
              <a:t>treated more </a:t>
            </a:r>
            <a:r>
              <a:rPr lang="en-US" dirty="0"/>
              <a:t>often in older patients than in younger </a:t>
            </a:r>
            <a:r>
              <a:rPr lang="en-US" dirty="0" smtClean="0"/>
              <a:t>patients, leading </a:t>
            </a:r>
            <a:r>
              <a:rPr lang="en-US" dirty="0"/>
              <a:t>to an increased risk of </a:t>
            </a:r>
            <a:r>
              <a:rPr lang="en-US" dirty="0" smtClean="0">
                <a:solidFill>
                  <a:srgbClr val="FFFF00"/>
                </a:solidFill>
              </a:rPr>
              <a:t>medication-induced thyroid </a:t>
            </a:r>
            <a:r>
              <a:rPr lang="en-US" dirty="0">
                <a:solidFill>
                  <a:srgbClr val="FFFF00"/>
                </a:solidFill>
              </a:rPr>
              <a:t>dysfunction </a:t>
            </a:r>
            <a:r>
              <a:rPr lang="en-US" dirty="0"/>
              <a:t>in this subgroup, caused, </a:t>
            </a:r>
            <a:r>
              <a:rPr lang="en-US" dirty="0" smtClean="0"/>
              <a:t>for example</a:t>
            </a:r>
            <a:r>
              <a:rPr lang="en-US" dirty="0"/>
              <a:t>, by </a:t>
            </a:r>
            <a:r>
              <a:rPr lang="en-US" dirty="0">
                <a:solidFill>
                  <a:srgbClr val="FFFF00"/>
                </a:solidFill>
              </a:rPr>
              <a:t>amiodarone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tyrosine kinase inhibitors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immune </a:t>
            </a:r>
            <a:r>
              <a:rPr lang="en-US" dirty="0">
                <a:solidFill>
                  <a:srgbClr val="FFFF00"/>
                </a:solidFill>
              </a:rPr>
              <a:t>checkpoint inhibitors</a:t>
            </a:r>
            <a:r>
              <a:rPr lang="en-US" dirty="0" smtClean="0"/>
              <a:t>.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This situation can </a:t>
            </a:r>
            <a:r>
              <a:rPr lang="en-US" dirty="0">
                <a:solidFill>
                  <a:prstClr val="white"/>
                </a:solidFill>
              </a:rPr>
              <a:t>also contribute to an </a:t>
            </a:r>
            <a:r>
              <a:rPr lang="en-US" dirty="0">
                <a:solidFill>
                  <a:srgbClr val="FFFF00"/>
                </a:solidFill>
              </a:rPr>
              <a:t>increase in prevalence and incidence </a:t>
            </a:r>
            <a:r>
              <a:rPr lang="en-US" dirty="0">
                <a:solidFill>
                  <a:prstClr val="white"/>
                </a:solidFill>
              </a:rPr>
              <a:t>of thyroid disease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individuals.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2" y="669701"/>
            <a:ext cx="10431887" cy="1133341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Challenges in the diagnosis of thyroid disorders </a:t>
            </a:r>
            <a:r>
              <a:rPr lang="en-US" sz="2400" dirty="0" smtClean="0">
                <a:solidFill>
                  <a:srgbClr val="FFC000"/>
                </a:solidFill>
              </a:rPr>
              <a:t>in older patients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1376"/>
            <a:ext cx="9403742" cy="4587024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thyroid </a:t>
            </a:r>
            <a:r>
              <a:rPr lang="en-US" dirty="0" smtClean="0"/>
              <a:t>physiology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prevalence of non-thyroidal </a:t>
            </a:r>
            <a:r>
              <a:rPr lang="en-US" dirty="0" smtClean="0"/>
              <a:t>illness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Comorbidities and Medication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</a:t>
            </a:r>
            <a:r>
              <a:rPr lang="en-US" dirty="0" smtClean="0"/>
              <a:t>ifferences in </a:t>
            </a:r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presentation</a:t>
            </a:r>
            <a:r>
              <a:rPr lang="en-US" dirty="0"/>
              <a:t> of thyroid disease in older </a:t>
            </a:r>
            <a:r>
              <a:rPr lang="en-US" dirty="0" smtClean="0"/>
              <a:t>patients compared </a:t>
            </a:r>
            <a:r>
              <a:rPr lang="en-US" dirty="0"/>
              <a:t>with younger patients.</a:t>
            </a:r>
          </a:p>
        </p:txBody>
      </p:sp>
    </p:spTree>
    <p:extLst>
      <p:ext uri="{BB962C8B-B14F-4D97-AF65-F5344CB8AC3E}">
        <p14:creationId xmlns:p14="http://schemas.microsoft.com/office/powerpoint/2010/main" val="97549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476518"/>
            <a:ext cx="9916732" cy="577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Increased prevalence of non-thyroidal illness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Non-thyroidal </a:t>
            </a:r>
            <a:r>
              <a:rPr lang="en-US" dirty="0">
                <a:solidFill>
                  <a:prstClr val="white"/>
                </a:solidFill>
              </a:rPr>
              <a:t>illness typically presents in </a:t>
            </a:r>
            <a:r>
              <a:rPr lang="en-US" dirty="0">
                <a:solidFill>
                  <a:srgbClr val="FFFF00"/>
                </a:solidFill>
              </a:rPr>
              <a:t>severely ill </a:t>
            </a:r>
            <a:r>
              <a:rPr lang="en-US" dirty="0">
                <a:solidFill>
                  <a:prstClr val="white"/>
                </a:solidFill>
              </a:rPr>
              <a:t>individuals, but has also been described in </a:t>
            </a:r>
            <a:r>
              <a:rPr lang="en-US" dirty="0">
                <a:solidFill>
                  <a:srgbClr val="FFFF00"/>
                </a:solidFill>
              </a:rPr>
              <a:t>chronically ill </a:t>
            </a:r>
            <a:r>
              <a:rPr lang="en-US" dirty="0">
                <a:solidFill>
                  <a:prstClr val="white"/>
                </a:solidFill>
              </a:rPr>
              <a:t>patients. </a:t>
            </a:r>
          </a:p>
          <a:p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concentrations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T3 </a:t>
            </a:r>
            <a:r>
              <a:rPr lang="en-US" dirty="0">
                <a:solidFill>
                  <a:srgbClr val="FFFF00"/>
                </a:solidFill>
              </a:rPr>
              <a:t>and T4 </a:t>
            </a:r>
            <a:r>
              <a:rPr lang="en-US" dirty="0" smtClean="0">
                <a:solidFill>
                  <a:srgbClr val="FFFF00"/>
                </a:solidFill>
              </a:rPr>
              <a:t>decrease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whereas </a:t>
            </a:r>
            <a:r>
              <a:rPr lang="en-US" dirty="0">
                <a:solidFill>
                  <a:srgbClr val="FFFF00"/>
                </a:solidFill>
              </a:rPr>
              <a:t>TSH concentration </a:t>
            </a:r>
            <a:r>
              <a:rPr lang="en-US" dirty="0" smtClean="0">
                <a:solidFill>
                  <a:srgbClr val="FFFF00"/>
                </a:solidFill>
              </a:rPr>
              <a:t>is usually </a:t>
            </a:r>
            <a:r>
              <a:rPr lang="en-US" dirty="0">
                <a:solidFill>
                  <a:srgbClr val="FFFF00"/>
                </a:solidFill>
              </a:rPr>
              <a:t>within the normal range or below</a:t>
            </a:r>
            <a:r>
              <a:rPr lang="en-US" dirty="0"/>
              <a:t>. </a:t>
            </a:r>
            <a:r>
              <a:rPr lang="en-US" dirty="0" smtClean="0"/>
              <a:t>However, TSH </a:t>
            </a:r>
            <a:r>
              <a:rPr lang="en-US" dirty="0"/>
              <a:t>concentration can be </a:t>
            </a:r>
            <a:r>
              <a:rPr lang="en-US" dirty="0">
                <a:solidFill>
                  <a:srgbClr val="FFFF00"/>
                </a:solidFill>
              </a:rPr>
              <a:t>elevated in the </a:t>
            </a:r>
            <a:r>
              <a:rPr lang="en-US" dirty="0" smtClean="0">
                <a:solidFill>
                  <a:srgbClr val="FFFF00"/>
                </a:solidFill>
              </a:rPr>
              <a:t>recovery phase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>
                <a:solidFill>
                  <a:srgbClr val="FFFF00"/>
                </a:solidFill>
              </a:rPr>
              <a:t>hospitalised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severely </a:t>
            </a:r>
            <a:r>
              <a:rPr lang="en-US" dirty="0" smtClean="0">
                <a:solidFill>
                  <a:srgbClr val="FFFF00"/>
                </a:solidFill>
              </a:rPr>
              <a:t>ill </a:t>
            </a:r>
            <a:r>
              <a:rPr lang="en-US" dirty="0" smtClean="0"/>
              <a:t>patients </a:t>
            </a:r>
            <a:r>
              <a:rPr lang="en-US" dirty="0"/>
              <a:t>the presence of non-thyroidal illness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hinder </a:t>
            </a:r>
            <a:r>
              <a:rPr lang="en-US" dirty="0">
                <a:solidFill>
                  <a:srgbClr val="FFFF00"/>
                </a:solidFill>
              </a:rPr>
              <a:t>or falsely lead to the diagnosis </a:t>
            </a:r>
            <a:r>
              <a:rPr lang="en-US" dirty="0"/>
              <a:t>of thyroid </a:t>
            </a:r>
            <a:r>
              <a:rPr lang="en-US" dirty="0" smtClean="0"/>
              <a:t>disease. Measuring </a:t>
            </a:r>
            <a:r>
              <a:rPr lang="en-US" dirty="0"/>
              <a:t>thyroid function again </a:t>
            </a:r>
            <a:r>
              <a:rPr lang="en-US" dirty="0">
                <a:solidFill>
                  <a:srgbClr val="FFFF00"/>
                </a:solidFill>
              </a:rPr>
              <a:t>after full recovery </a:t>
            </a:r>
            <a:r>
              <a:rPr lang="en-US" dirty="0" smtClean="0"/>
              <a:t>is advised, </a:t>
            </a:r>
            <a:r>
              <a:rPr lang="en-US" dirty="0" smtClean="0">
                <a:solidFill>
                  <a:srgbClr val="FFFF00"/>
                </a:solidFill>
              </a:rPr>
              <a:t>unless</a:t>
            </a:r>
            <a:r>
              <a:rPr lang="en-US" dirty="0" smtClean="0"/>
              <a:t> </a:t>
            </a:r>
            <a:r>
              <a:rPr lang="en-US" dirty="0"/>
              <a:t>thyroid disease is suspected as </a:t>
            </a:r>
            <a:r>
              <a:rPr lang="en-US" dirty="0" smtClean="0"/>
              <a:t>the cause </a:t>
            </a:r>
            <a:r>
              <a:rPr lang="en-US" dirty="0"/>
              <a:t>of illness.</a:t>
            </a:r>
          </a:p>
        </p:txBody>
      </p:sp>
    </p:spTree>
    <p:extLst>
      <p:ext uri="{BB962C8B-B14F-4D97-AF65-F5344CB8AC3E}">
        <p14:creationId xmlns:p14="http://schemas.microsoft.com/office/powerpoint/2010/main" val="194416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643944"/>
            <a:ext cx="9955369" cy="5604455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Comorbidities and Medication use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Drugs</a:t>
            </a:r>
            <a:r>
              <a:rPr lang="en-US" dirty="0" smtClean="0"/>
              <a:t> </a:t>
            </a:r>
            <a:r>
              <a:rPr lang="en-US" dirty="0"/>
              <a:t>can also </a:t>
            </a:r>
            <a:r>
              <a:rPr lang="en-US" dirty="0">
                <a:solidFill>
                  <a:srgbClr val="FFFF00"/>
                </a:solidFill>
              </a:rPr>
              <a:t>alter the effects of thyroid </a:t>
            </a:r>
            <a:r>
              <a:rPr lang="en-US" dirty="0" smtClean="0">
                <a:solidFill>
                  <a:srgbClr val="FFFF00"/>
                </a:solidFill>
              </a:rPr>
              <a:t>hormones </a:t>
            </a:r>
            <a:r>
              <a:rPr lang="en-US" dirty="0" smtClean="0"/>
              <a:t>without </a:t>
            </a:r>
            <a:r>
              <a:rPr lang="en-US" dirty="0"/>
              <a:t>causing thyroid disease.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Oral </a:t>
            </a:r>
            <a:r>
              <a:rPr lang="en-US" dirty="0"/>
              <a:t>oestrogen, </a:t>
            </a:r>
            <a:r>
              <a:rPr lang="en-US" dirty="0" smtClean="0"/>
              <a:t>raloxifene, tamoxifen</a:t>
            </a:r>
            <a:r>
              <a:rPr lang="en-US" dirty="0"/>
              <a:t>, and glucocorticoids affect concentrations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thyroxine-binding globulin.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and </a:t>
            </a:r>
            <a:r>
              <a:rPr lang="en-US" dirty="0"/>
              <a:t>aspirin, </a:t>
            </a:r>
            <a:r>
              <a:rPr lang="en-US" dirty="0" smtClean="0"/>
              <a:t>non-steroidal anti-inflammatory </a:t>
            </a:r>
            <a:r>
              <a:rPr lang="en-US" dirty="0"/>
              <a:t>agents, and heparin affect </a:t>
            </a:r>
            <a:r>
              <a:rPr lang="en-US" dirty="0">
                <a:solidFill>
                  <a:srgbClr val="FFFF00"/>
                </a:solidFill>
              </a:rPr>
              <a:t>proteins </a:t>
            </a:r>
            <a:r>
              <a:rPr lang="en-US" dirty="0" smtClean="0">
                <a:solidFill>
                  <a:srgbClr val="FFFF00"/>
                </a:solidFill>
              </a:rPr>
              <a:t>that  bind to </a:t>
            </a:r>
            <a:r>
              <a:rPr lang="en-US" dirty="0">
                <a:solidFill>
                  <a:srgbClr val="FFFF00"/>
                </a:solidFill>
              </a:rPr>
              <a:t>thyroid hormones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0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5" y="180304"/>
            <a:ext cx="11048091" cy="13620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6231" y="1759536"/>
            <a:ext cx="8744755" cy="49117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6368" y="1759536"/>
            <a:ext cx="2459863" cy="491172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France </a:t>
            </a:r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1572 </a:t>
            </a:r>
            <a:r>
              <a:rPr lang="en-US" sz="1800" dirty="0"/>
              <a:t>patients </a:t>
            </a:r>
            <a:r>
              <a:rPr lang="en-US" sz="1800" dirty="0" smtClean="0">
                <a:solidFill>
                  <a:srgbClr val="FFFF00"/>
                </a:solidFill>
              </a:rPr>
              <a:t>with hyperthyroidism </a:t>
            </a:r>
            <a:endParaRPr lang="en-US" sz="1800" dirty="0">
              <a:solidFill>
                <a:prstClr val="white"/>
              </a:solidFill>
            </a:endParaRPr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prstClr val="white"/>
              </a:solidFill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63112" y="1018799"/>
            <a:ext cx="3821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en-US" sz="1400" b="1" dirty="0">
                <a:solidFill>
                  <a:srgbClr val="FF0000"/>
                </a:solidFill>
                <a:ea typeface="+mj-ea"/>
                <a:cs typeface="+mj-cs"/>
              </a:rPr>
              <a:t>Clinical Endocrinology (2016) 84,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+mj-cs"/>
              </a:rPr>
              <a:t>445–451</a:t>
            </a:r>
          </a:p>
        </p:txBody>
      </p:sp>
    </p:spTree>
    <p:extLst>
      <p:ext uri="{BB962C8B-B14F-4D97-AF65-F5344CB8AC3E}">
        <p14:creationId xmlns:p14="http://schemas.microsoft.com/office/powerpoint/2010/main" val="38845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80304"/>
            <a:ext cx="11281893" cy="159698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6494" y="1931830"/>
            <a:ext cx="5737827" cy="44940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92428" y="1880315"/>
            <a:ext cx="5422006" cy="4597085"/>
          </a:xfrm>
        </p:spPr>
        <p:txBody>
          <a:bodyPr>
            <a:noAutofit/>
          </a:bodyPr>
          <a:lstStyle/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UK</a:t>
            </a:r>
          </a:p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More </a:t>
            </a:r>
            <a:r>
              <a:rPr lang="en-US" sz="2000" dirty="0">
                <a:solidFill>
                  <a:srgbClr val="FFFF00"/>
                </a:solidFill>
              </a:rPr>
              <a:t>than 50% </a:t>
            </a:r>
            <a:r>
              <a:rPr lang="en-US" sz="2000" dirty="0" smtClean="0"/>
              <a:t>of </a:t>
            </a:r>
            <a:r>
              <a:rPr lang="en-US" sz="2000" dirty="0"/>
              <a:t>patients </a:t>
            </a:r>
            <a:r>
              <a:rPr lang="en-US" sz="2000" dirty="0" smtClean="0">
                <a:solidFill>
                  <a:srgbClr val="FFFF00"/>
                </a:solidFill>
              </a:rPr>
              <a:t>≥</a:t>
            </a:r>
            <a:r>
              <a:rPr lang="en-US" sz="2000" dirty="0">
                <a:solidFill>
                  <a:srgbClr val="FFFF00"/>
                </a:solidFill>
              </a:rPr>
              <a:t>61</a:t>
            </a:r>
            <a:r>
              <a:rPr lang="en-US" sz="2000" dirty="0"/>
              <a:t> </a:t>
            </a:r>
            <a:r>
              <a:rPr lang="en-US" sz="2000" dirty="0" smtClean="0"/>
              <a:t>years presented </a:t>
            </a:r>
            <a:r>
              <a:rPr lang="en-US" sz="2000" dirty="0"/>
              <a:t>with very few </a:t>
            </a:r>
            <a:r>
              <a:rPr lang="en-US" sz="2000" dirty="0" smtClean="0"/>
              <a:t>symptoms</a:t>
            </a:r>
            <a:r>
              <a:rPr lang="en-US" sz="2000" dirty="0" smtClean="0">
                <a:solidFill>
                  <a:srgbClr val="FFFF00"/>
                </a:solidFill>
              </a:rPr>
              <a:t>(two </a:t>
            </a:r>
            <a:r>
              <a:rPr lang="en-US" sz="2000" dirty="0">
                <a:solidFill>
                  <a:srgbClr val="FFFF00"/>
                </a:solidFill>
              </a:rPr>
              <a:t>or less</a:t>
            </a:r>
            <a:r>
              <a:rPr lang="en-US" sz="2000" dirty="0" smtClean="0">
                <a:solidFill>
                  <a:prstClr val="white"/>
                </a:solidFill>
              </a:rPr>
              <a:t>) compared with </a:t>
            </a:r>
            <a:r>
              <a:rPr lang="en-US" sz="2000" dirty="0" smtClean="0">
                <a:solidFill>
                  <a:srgbClr val="FFFF00"/>
                </a:solidFill>
              </a:rPr>
              <a:t>30</a:t>
            </a:r>
            <a:r>
              <a:rPr lang="en-US" sz="2000" dirty="0">
                <a:solidFill>
                  <a:srgbClr val="FFFF00"/>
                </a:solidFill>
              </a:rPr>
              <a:t>% of younger patients</a:t>
            </a:r>
            <a:r>
              <a:rPr lang="en-US" sz="2000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sz="2000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prstClr val="white"/>
                </a:solidFill>
              </a:rPr>
              <a:t>The </a:t>
            </a:r>
            <a:r>
              <a:rPr lang="en-US" sz="2000" dirty="0">
                <a:solidFill>
                  <a:prstClr val="white"/>
                </a:solidFill>
              </a:rPr>
              <a:t>prevalence of most signs and symptoms was lower in patients older than 60 years, </a:t>
            </a:r>
            <a:r>
              <a:rPr lang="en-US" sz="2000" dirty="0">
                <a:solidFill>
                  <a:srgbClr val="FFFF00"/>
                </a:solidFill>
              </a:rPr>
              <a:t>except for weight loss</a:t>
            </a:r>
            <a:r>
              <a:rPr lang="en-US" sz="2000" dirty="0">
                <a:solidFill>
                  <a:prstClr val="white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shortness of breath</a:t>
            </a:r>
            <a:r>
              <a:rPr lang="en-US" sz="2000" dirty="0">
                <a:solidFill>
                  <a:prstClr val="white"/>
                </a:solidFill>
              </a:rPr>
              <a:t>, and </a:t>
            </a:r>
            <a:r>
              <a:rPr lang="en-US" sz="2000" dirty="0">
                <a:solidFill>
                  <a:srgbClr val="FFFF00"/>
                </a:solidFill>
              </a:rPr>
              <a:t>atrial fibrillation</a:t>
            </a:r>
            <a:r>
              <a:rPr lang="en-US" sz="2000" dirty="0">
                <a:solidFill>
                  <a:prstClr val="white"/>
                </a:solidFill>
              </a:rPr>
              <a:t>. 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1800" dirty="0" smtClean="0">
              <a:solidFill>
                <a:prstClr val="white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A</a:t>
            </a:r>
            <a:r>
              <a:rPr lang="en-US" sz="1600" dirty="0" smtClean="0"/>
              <a:t> Number of symptoms of hyperthyroidism reported by patients in the respective age groups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B</a:t>
            </a:r>
            <a:r>
              <a:rPr lang="en-US" sz="1600" dirty="0" smtClean="0"/>
              <a:t> after exclusion of those taking blockers or amiodarone.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86365" y="978794"/>
            <a:ext cx="557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en-US" b="1" dirty="0">
                <a:solidFill>
                  <a:srgbClr val="FF0000"/>
                </a:solidFill>
                <a:ea typeface="+mj-ea"/>
                <a:cs typeface="+mj-cs"/>
              </a:rPr>
              <a:t>J Clin Endocrinol Metab. 2010 Jun;95(6):2715-26. </a:t>
            </a:r>
          </a:p>
        </p:txBody>
      </p:sp>
    </p:spTree>
    <p:extLst>
      <p:ext uri="{BB962C8B-B14F-4D97-AF65-F5344CB8AC3E}">
        <p14:creationId xmlns:p14="http://schemas.microsoft.com/office/powerpoint/2010/main" val="39654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9243" y="1994760"/>
            <a:ext cx="5795493" cy="4610681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Denmark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140 patients</a:t>
            </a:r>
            <a:r>
              <a:rPr lang="en-US" dirty="0"/>
              <a:t> with </a:t>
            </a:r>
            <a:r>
              <a:rPr lang="en-US" dirty="0">
                <a:solidFill>
                  <a:srgbClr val="FFFF00"/>
                </a:solidFill>
              </a:rPr>
              <a:t>autoimmune hypothyroidism</a:t>
            </a:r>
            <a:r>
              <a:rPr lang="en-US" dirty="0"/>
              <a:t> and a </a:t>
            </a:r>
            <a:r>
              <a:rPr lang="en-US" dirty="0">
                <a:solidFill>
                  <a:srgbClr val="FFFF00"/>
                </a:solidFill>
              </a:rPr>
              <a:t>control group of 560 </a:t>
            </a:r>
            <a:r>
              <a:rPr lang="en-US" dirty="0"/>
              <a:t>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Mean </a:t>
            </a:r>
            <a:r>
              <a:rPr lang="en-US" dirty="0">
                <a:solidFill>
                  <a:srgbClr val="FFFF00"/>
                </a:solidFill>
              </a:rPr>
              <a:t>number of symptoms </a:t>
            </a:r>
            <a:r>
              <a:rPr lang="en-US" dirty="0">
                <a:solidFill>
                  <a:prstClr val="white"/>
                </a:solidFill>
              </a:rPr>
              <a:t>present at</a:t>
            </a:r>
            <a:r>
              <a:rPr lang="en-US" dirty="0">
                <a:solidFill>
                  <a:srgbClr val="FFFF00"/>
                </a:solidFill>
              </a:rPr>
              <a:t> disease onset </a:t>
            </a:r>
            <a:r>
              <a:rPr lang="en-US" dirty="0">
                <a:solidFill>
                  <a:prstClr val="white"/>
                </a:solidFill>
              </a:rPr>
              <a:t>in autoimmune overt hypothyroidism and controls by </a:t>
            </a:r>
            <a:r>
              <a:rPr lang="en-US" dirty="0">
                <a:solidFill>
                  <a:srgbClr val="FFFF00"/>
                </a:solidFill>
              </a:rPr>
              <a:t>different age groups. </a:t>
            </a:r>
            <a:r>
              <a:rPr lang="en-US" dirty="0"/>
              <a:t>(*P &lt; .01, **P &lt; .001).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The American Journal of Medicine (</a:t>
            </a:r>
            <a:r>
              <a:rPr lang="en-US" dirty="0" smtClean="0">
                <a:solidFill>
                  <a:srgbClr val="FFC000"/>
                </a:solidFill>
              </a:rPr>
              <a:t>2016)129,1082-1092</a:t>
            </a:r>
          </a:p>
          <a:p>
            <a:pPr marL="0" indent="0" algn="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296214"/>
            <a:ext cx="10766738" cy="15621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0648" y="1994760"/>
            <a:ext cx="5061397" cy="45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40586" y="4675031"/>
            <a:ext cx="11339289" cy="19447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size of the shaded areas </a:t>
            </a:r>
            <a:r>
              <a:rPr lang="en-US" sz="2000" dirty="0">
                <a:solidFill>
                  <a:srgbClr val="FFFF00"/>
                </a:solidFill>
              </a:rPr>
              <a:t>between the 2 lines </a:t>
            </a:r>
            <a:r>
              <a:rPr lang="en-US" sz="2000" dirty="0"/>
              <a:t>reflects the </a:t>
            </a:r>
            <a:r>
              <a:rPr lang="en-US" sz="2000" dirty="0">
                <a:solidFill>
                  <a:srgbClr val="FFFF00"/>
                </a:solidFill>
              </a:rPr>
              <a:t>usefulness of asking for symptoms </a:t>
            </a:r>
            <a:r>
              <a:rPr lang="en-US" sz="2000" dirty="0"/>
              <a:t>when evaluating whether the subjects may be hypothyroid or not.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Good </a:t>
            </a:r>
            <a:r>
              <a:rPr lang="en-US" sz="2000" dirty="0">
                <a:solidFill>
                  <a:srgbClr val="FFFF00"/>
                </a:solidFill>
              </a:rPr>
              <a:t>predictive value </a:t>
            </a:r>
            <a:r>
              <a:rPr lang="en-US" sz="2000" dirty="0"/>
              <a:t>of a hypothyroidism </a:t>
            </a:r>
            <a:r>
              <a:rPr lang="en-US" sz="2000" dirty="0">
                <a:solidFill>
                  <a:srgbClr val="FFFF00"/>
                </a:solidFill>
              </a:rPr>
              <a:t>composite symptom score </a:t>
            </a:r>
            <a:r>
              <a:rPr lang="en-US" sz="2000" dirty="0"/>
              <a:t>in patients </a:t>
            </a:r>
            <a:r>
              <a:rPr lang="en-US" sz="2000" dirty="0">
                <a:solidFill>
                  <a:srgbClr val="FFFF00"/>
                </a:solidFill>
              </a:rPr>
              <a:t>younger than 50 years </a:t>
            </a:r>
            <a:r>
              <a:rPr lang="en-US" sz="2000" dirty="0" smtClean="0"/>
              <a:t>AUROC </a:t>
            </a:r>
            <a:r>
              <a:rPr lang="en-US" sz="2000" dirty="0"/>
              <a:t>curve of </a:t>
            </a:r>
            <a:r>
              <a:rPr lang="en-US" sz="2000" dirty="0" smtClean="0"/>
              <a:t>0.91 </a:t>
            </a:r>
            <a:r>
              <a:rPr lang="en-US" sz="2000" dirty="0"/>
              <a:t>in young men), </a:t>
            </a:r>
            <a:r>
              <a:rPr lang="en-US" sz="2000" dirty="0" smtClean="0"/>
              <a:t>but </a:t>
            </a:r>
            <a:r>
              <a:rPr lang="en-US" sz="2000" dirty="0" smtClean="0">
                <a:solidFill>
                  <a:srgbClr val="FFFF00"/>
                </a:solidFill>
              </a:rPr>
              <a:t>poor </a:t>
            </a:r>
            <a:r>
              <a:rPr lang="en-US" sz="2000" dirty="0">
                <a:solidFill>
                  <a:srgbClr val="FFFF00"/>
                </a:solidFill>
              </a:rPr>
              <a:t>predictive value in older patients</a:t>
            </a:r>
            <a:r>
              <a:rPr lang="en-US" sz="2000" dirty="0"/>
              <a:t>, especially </a:t>
            </a:r>
            <a:r>
              <a:rPr lang="en-US" sz="2000" dirty="0">
                <a:solidFill>
                  <a:srgbClr val="FFFF00"/>
                </a:solidFill>
              </a:rPr>
              <a:t>women older than 60 </a:t>
            </a:r>
            <a:r>
              <a:rPr lang="en-US" sz="2000" dirty="0"/>
              <a:t>years (AUROC curve </a:t>
            </a:r>
            <a:r>
              <a:rPr lang="en-US" sz="2000" dirty="0" smtClean="0"/>
              <a:t>0.64).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230" y="160882"/>
            <a:ext cx="5779909" cy="420505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6" y="160883"/>
            <a:ext cx="5430592" cy="42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Changes in the </a:t>
            </a:r>
            <a:r>
              <a:rPr lang="en-US" b="1" dirty="0" smtClean="0"/>
              <a:t>HPT </a:t>
            </a:r>
            <a:r>
              <a:rPr lang="en-US" b="1" dirty="0"/>
              <a:t>axis </a:t>
            </a:r>
            <a:r>
              <a:rPr lang="en-US" dirty="0"/>
              <a:t>and </a:t>
            </a:r>
            <a:r>
              <a:rPr lang="en-US" b="1" dirty="0"/>
              <a:t>regulation</a:t>
            </a:r>
            <a:r>
              <a:rPr lang="en-US" dirty="0"/>
              <a:t> of thyroid hormone </a:t>
            </a:r>
            <a:r>
              <a:rPr lang="en-US" dirty="0" smtClean="0"/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/>
              <a:t>Changes </a:t>
            </a:r>
            <a:r>
              <a:rPr lang="en-US" dirty="0"/>
              <a:t>in thyroid function test </a:t>
            </a:r>
            <a:r>
              <a:rPr lang="en-US" b="1" dirty="0" smtClean="0"/>
              <a:t>results </a:t>
            </a:r>
            <a:r>
              <a:rPr lang="en-US" dirty="0">
                <a:solidFill>
                  <a:prstClr val="white"/>
                </a:solidFill>
              </a:rPr>
              <a:t>during </a:t>
            </a:r>
            <a:r>
              <a:rPr lang="en-US" dirty="0" smtClean="0">
                <a:solidFill>
                  <a:prstClr val="white"/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>
                <a:solidFill>
                  <a:prstClr val="white"/>
                </a:solidFill>
              </a:rPr>
              <a:t>Diagnosis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b="1" dirty="0">
                <a:solidFill>
                  <a:prstClr val="white"/>
                </a:solidFill>
              </a:rPr>
              <a:t>epidemiology</a:t>
            </a:r>
            <a:r>
              <a:rPr lang="en-US" dirty="0">
                <a:solidFill>
                  <a:prstClr val="white"/>
                </a:solidFill>
              </a:rPr>
              <a:t> of thyroid disease in older </a:t>
            </a:r>
            <a:r>
              <a:rPr lang="en-US" dirty="0" smtClean="0">
                <a:solidFill>
                  <a:prstClr val="white"/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Thyroid </a:t>
            </a:r>
            <a:r>
              <a:rPr lang="en-US" dirty="0"/>
              <a:t>function and age-associated </a:t>
            </a:r>
            <a:r>
              <a:rPr lang="en-US" dirty="0" smtClean="0"/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Treatment considerations in older </a:t>
            </a:r>
            <a:r>
              <a:rPr lang="en-US" dirty="0" smtClean="0"/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Directions for future research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669702"/>
            <a:ext cx="9251363" cy="557869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studies suggest that the presentation of </a:t>
            </a:r>
            <a:r>
              <a:rPr lang="en-US" sz="2400" dirty="0">
                <a:solidFill>
                  <a:srgbClr val="FFFF00"/>
                </a:solidFill>
              </a:rPr>
              <a:t>thyroid dysfunction is often subtle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older</a:t>
            </a:r>
            <a:r>
              <a:rPr lang="en-US" sz="2400" dirty="0"/>
              <a:t> individuals, and that clinicians should </a:t>
            </a:r>
            <a:r>
              <a:rPr lang="en-US" sz="2400" dirty="0">
                <a:solidFill>
                  <a:srgbClr val="FFFF00"/>
                </a:solidFill>
              </a:rPr>
              <a:t>readily test TSH </a:t>
            </a:r>
            <a:r>
              <a:rPr lang="en-US" sz="2400" dirty="0"/>
              <a:t>concentrations in this population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4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Thyroid </a:t>
            </a:r>
            <a:r>
              <a:rPr lang="en-US" b="1" dirty="0"/>
              <a:t>function and age-associated </a:t>
            </a:r>
            <a:r>
              <a:rPr lang="en-US" b="1" dirty="0" smtClean="0"/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800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1017432"/>
            <a:ext cx="9375820" cy="52309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Various </a:t>
            </a:r>
            <a:r>
              <a:rPr lang="en-US" dirty="0"/>
              <a:t>studies have shown that there is an </a:t>
            </a:r>
            <a:r>
              <a:rPr lang="en-US" dirty="0" smtClean="0"/>
              <a:t>association </a:t>
            </a:r>
            <a:r>
              <a:rPr lang="en-US" dirty="0" smtClean="0">
                <a:solidFill>
                  <a:srgbClr val="FFFF00"/>
                </a:solidFill>
              </a:rPr>
              <a:t>between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variations in thyroid function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deleterious or </a:t>
            </a:r>
            <a:r>
              <a:rPr lang="en-US" dirty="0">
                <a:solidFill>
                  <a:srgbClr val="FFFF00"/>
                </a:solidFill>
              </a:rPr>
              <a:t>protective outcomes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older </a:t>
            </a:r>
            <a:r>
              <a:rPr lang="en-US" dirty="0" smtClean="0">
                <a:solidFill>
                  <a:srgbClr val="FFFF00"/>
                </a:solidFill>
              </a:rPr>
              <a:t>people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Overt</a:t>
            </a:r>
            <a:r>
              <a:rPr lang="en-US" dirty="0" smtClean="0"/>
              <a:t> </a:t>
            </a:r>
            <a:r>
              <a:rPr lang="en-US" dirty="0"/>
              <a:t>thyroid </a:t>
            </a:r>
            <a:r>
              <a:rPr lang="en-US" dirty="0" smtClean="0"/>
              <a:t>dysfunction is </a:t>
            </a:r>
            <a:r>
              <a:rPr lang="en-US" dirty="0"/>
              <a:t>always </a:t>
            </a:r>
            <a:r>
              <a:rPr lang="en-US" dirty="0">
                <a:solidFill>
                  <a:srgbClr val="FFFF00"/>
                </a:solidFill>
              </a:rPr>
              <a:t>treated</a:t>
            </a:r>
            <a:r>
              <a:rPr lang="en-US" dirty="0"/>
              <a:t> upon diagnosis, and </a:t>
            </a:r>
            <a:r>
              <a:rPr lang="en-US" dirty="0" smtClean="0"/>
              <a:t>therefore </a:t>
            </a:r>
            <a:r>
              <a:rPr lang="en-US" dirty="0" smtClean="0">
                <a:solidFill>
                  <a:srgbClr val="FFFF00"/>
                </a:solidFill>
              </a:rPr>
              <a:t>observational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have examined </a:t>
            </a:r>
            <a:r>
              <a:rPr lang="en-US" dirty="0" smtClean="0"/>
              <a:t>outcomes associated </a:t>
            </a:r>
            <a:r>
              <a:rPr lang="en-US" dirty="0"/>
              <a:t>with variations in thyroid function in </a:t>
            </a:r>
            <a:r>
              <a:rPr lang="en-US" dirty="0" smtClean="0"/>
              <a:t>the context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subclinical thyroid dysfunction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even </a:t>
            </a:r>
            <a:r>
              <a:rPr lang="en-US" dirty="0" smtClean="0">
                <a:solidFill>
                  <a:srgbClr val="FFFF00"/>
                </a:solidFill>
              </a:rPr>
              <a:t>within the </a:t>
            </a:r>
            <a:r>
              <a:rPr lang="en-US" dirty="0">
                <a:solidFill>
                  <a:srgbClr val="FFFF00"/>
                </a:solidFill>
              </a:rPr>
              <a:t>reference </a:t>
            </a:r>
            <a:r>
              <a:rPr lang="en-US" dirty="0" smtClean="0">
                <a:solidFill>
                  <a:srgbClr val="FFFF00"/>
                </a:solidFill>
              </a:rPr>
              <a:t>range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4340179"/>
            <a:ext cx="10599312" cy="232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Association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TSH and FT4 in the reference range </a:t>
            </a:r>
            <a:r>
              <a:rPr lang="en-US" dirty="0"/>
              <a:t>with the </a:t>
            </a:r>
            <a:r>
              <a:rPr lang="en-US" dirty="0" smtClean="0"/>
              <a:t>most burdensome </a:t>
            </a:r>
            <a:r>
              <a:rPr lang="en-US" dirty="0"/>
              <a:t>chronic non-communicable diseases in </a:t>
            </a:r>
            <a:r>
              <a:rPr lang="en-US" dirty="0" smtClean="0"/>
              <a:t>older individuals</a:t>
            </a:r>
          </a:p>
          <a:p>
            <a:r>
              <a:rPr lang="en-US" sz="1800" dirty="0" smtClean="0"/>
              <a:t>↑:  higher </a:t>
            </a:r>
            <a:r>
              <a:rPr lang="en-US" sz="1800" dirty="0"/>
              <a:t>risk of outcome with </a:t>
            </a:r>
            <a:r>
              <a:rPr lang="en-US" sz="1800" dirty="0">
                <a:solidFill>
                  <a:srgbClr val="FFFF00"/>
                </a:solidFill>
              </a:rPr>
              <a:t>higher </a:t>
            </a:r>
            <a:r>
              <a:rPr lang="en-US" sz="1800" dirty="0" smtClean="0">
                <a:solidFill>
                  <a:srgbClr val="FFFF00"/>
                </a:solidFill>
              </a:rPr>
              <a:t>values of </a:t>
            </a:r>
            <a:r>
              <a:rPr lang="en-US" sz="1800" dirty="0">
                <a:solidFill>
                  <a:srgbClr val="FFFF00"/>
                </a:solidFill>
              </a:rPr>
              <a:t>thyroid function test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↓:  lower </a:t>
            </a:r>
            <a:r>
              <a:rPr lang="en-US" sz="1800" dirty="0"/>
              <a:t>risk of outcome with higher </a:t>
            </a:r>
            <a:r>
              <a:rPr lang="en-US" sz="1800" dirty="0" smtClean="0"/>
              <a:t>values of  thyroid </a:t>
            </a:r>
            <a:r>
              <a:rPr lang="en-US" sz="1800" dirty="0"/>
              <a:t>function </a:t>
            </a:r>
            <a:r>
              <a:rPr lang="en-US" sz="1800" dirty="0" smtClean="0"/>
              <a:t>test</a:t>
            </a:r>
            <a:endParaRPr lang="en-US" sz="1800" dirty="0"/>
          </a:p>
          <a:p>
            <a:r>
              <a:rPr lang="en-US" sz="1800" dirty="0" smtClean="0"/>
              <a:t>=  Indicates </a:t>
            </a:r>
            <a:r>
              <a:rPr lang="en-US" sz="1800" dirty="0"/>
              <a:t>no evidence for an altered risk associated </a:t>
            </a:r>
            <a:r>
              <a:rPr lang="en-US" sz="1800" dirty="0" smtClean="0"/>
              <a:t>with thyroid </a:t>
            </a:r>
            <a:r>
              <a:rPr lang="en-US" sz="1800" dirty="0"/>
              <a:t>function </a:t>
            </a:r>
            <a:r>
              <a:rPr lang="en-US" sz="1800" dirty="0" smtClean="0"/>
              <a:t>test</a:t>
            </a:r>
          </a:p>
          <a:p>
            <a:r>
              <a:rPr lang="en-US" sz="1800" dirty="0" smtClean="0"/>
              <a:t>··   Indicates insufficient evidence on the association.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9" y="278874"/>
            <a:ext cx="10354614" cy="38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4546" y="1970465"/>
            <a:ext cx="2936384" cy="473513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An individual participant data(IPD)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meta-analysis from  </a:t>
            </a:r>
            <a:r>
              <a:rPr lang="en-US" sz="1800" dirty="0"/>
              <a:t>the </a:t>
            </a:r>
            <a:r>
              <a:rPr lang="en-US" sz="1800" dirty="0">
                <a:solidFill>
                  <a:srgbClr val="FFFF00"/>
                </a:solidFill>
              </a:rPr>
              <a:t>Thyroid Studies Collaboration (TSC),</a:t>
            </a:r>
            <a:r>
              <a:rPr lang="en-US" sz="1800" dirty="0"/>
              <a:t> a consortium of </a:t>
            </a:r>
            <a:r>
              <a:rPr lang="en-US" sz="1800" dirty="0">
                <a:solidFill>
                  <a:srgbClr val="FFFF00"/>
                </a:solidFill>
              </a:rPr>
              <a:t>population-based cohort </a:t>
            </a:r>
            <a:r>
              <a:rPr lang="en-US" sz="1800" dirty="0" smtClean="0">
                <a:solidFill>
                  <a:srgbClr val="FFFF00"/>
                </a:solidFill>
              </a:rPr>
              <a:t>studies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55 </a:t>
            </a:r>
            <a:r>
              <a:rPr lang="en-US" sz="1800" dirty="0"/>
              <a:t>000 </a:t>
            </a:r>
            <a:r>
              <a:rPr lang="en-US" sz="1800" dirty="0" smtClean="0"/>
              <a:t>participants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36915"/>
            <a:ext cx="11616743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0" y="2152916"/>
            <a:ext cx="8873543" cy="45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373488"/>
            <a:ext cx="10354613" cy="5874912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Other meta-analysis studies: </a:t>
            </a:r>
          </a:p>
          <a:p>
            <a:pPr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An </a:t>
            </a:r>
            <a:r>
              <a:rPr lang="en-US" dirty="0">
                <a:solidFill>
                  <a:prstClr val="white"/>
                </a:solidFill>
              </a:rPr>
              <a:t>IPD meta-analysis from the TSC addressing the association of </a:t>
            </a:r>
            <a:r>
              <a:rPr lang="en-US" dirty="0">
                <a:solidFill>
                  <a:srgbClr val="FFFF00"/>
                </a:solidFill>
              </a:rPr>
              <a:t>subclinical hypothyroidism and stroke</a:t>
            </a:r>
            <a:r>
              <a:rPr lang="en-US" dirty="0">
                <a:solidFill>
                  <a:prstClr val="white"/>
                </a:solidFill>
              </a:rPr>
              <a:t> showed a </a:t>
            </a:r>
            <a:r>
              <a:rPr lang="en-US" dirty="0">
                <a:solidFill>
                  <a:srgbClr val="FFFF00"/>
                </a:solidFill>
              </a:rPr>
              <a:t>lower hazard ratio (HR) </a:t>
            </a:r>
            <a:r>
              <a:rPr lang="en-US" dirty="0">
                <a:solidFill>
                  <a:prstClr val="white"/>
                </a:solidFill>
              </a:rPr>
              <a:t>in participants </a:t>
            </a:r>
            <a:r>
              <a:rPr lang="en-US" dirty="0">
                <a:solidFill>
                  <a:srgbClr val="FFFF00"/>
                </a:solidFill>
              </a:rPr>
              <a:t>65 years and older </a:t>
            </a:r>
            <a:r>
              <a:rPr lang="en-US" dirty="0">
                <a:solidFill>
                  <a:prstClr val="white"/>
                </a:solidFill>
              </a:rPr>
              <a:t>as compared to younger participants.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prstClr val="white"/>
                </a:solidFill>
              </a:rPr>
              <a:t>separate IPD meta-analysis from the TSC showed an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>
                <a:solidFill>
                  <a:prstClr val="white"/>
                </a:solidFill>
              </a:rPr>
              <a:t> risk of </a:t>
            </a:r>
            <a:r>
              <a:rPr lang="en-US" dirty="0">
                <a:solidFill>
                  <a:srgbClr val="FFFF00"/>
                </a:solidFill>
              </a:rPr>
              <a:t>coronary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heart disease</a:t>
            </a:r>
            <a:r>
              <a:rPr lang="en-US" dirty="0">
                <a:solidFill>
                  <a:prstClr val="white"/>
                </a:solidFill>
              </a:rPr>
              <a:t> associated with </a:t>
            </a:r>
            <a:r>
              <a:rPr lang="en-US" dirty="0">
                <a:solidFill>
                  <a:srgbClr val="FFFF00"/>
                </a:solidFill>
              </a:rPr>
              <a:t>subclinical hyperthyroidism.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Clr>
                <a:srgbClr val="4F81BD"/>
              </a:buClr>
            </a:pPr>
            <a:endParaRPr lang="en-US" dirty="0" smtClean="0"/>
          </a:p>
          <a:p>
            <a:pPr>
              <a:buClr>
                <a:srgbClr val="4F81BD"/>
              </a:buClr>
            </a:pPr>
            <a:r>
              <a:rPr lang="en-US" dirty="0" smtClean="0"/>
              <a:t>An </a:t>
            </a:r>
            <a:r>
              <a:rPr lang="en-US" dirty="0"/>
              <a:t>IPD meta-analysis from the TSC </a:t>
            </a:r>
            <a:r>
              <a:rPr lang="en-US" dirty="0" smtClean="0"/>
              <a:t>described </a:t>
            </a:r>
            <a:r>
              <a:rPr lang="en-US" dirty="0">
                <a:solidFill>
                  <a:srgbClr val="FFFF00"/>
                </a:solidFill>
              </a:rPr>
              <a:t>no general or age-specific association of TSH or FT4 within the reference range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coronary heart disease</a:t>
            </a:r>
            <a:r>
              <a:rPr lang="en-US" dirty="0"/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9" y="3400022"/>
            <a:ext cx="11410682" cy="32068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Population-based </a:t>
            </a:r>
            <a:r>
              <a:rPr lang="en-US" dirty="0" smtClean="0">
                <a:solidFill>
                  <a:srgbClr val="FFFF00"/>
                </a:solidFill>
              </a:rPr>
              <a:t>prospective</a:t>
            </a:r>
            <a:r>
              <a:rPr lang="en-US" dirty="0" smtClean="0"/>
              <a:t> study, 2017,</a:t>
            </a:r>
            <a:r>
              <a:rPr lang="en-US" dirty="0"/>
              <a:t> median follow-up of </a:t>
            </a:r>
            <a:r>
              <a:rPr lang="en-US" dirty="0">
                <a:solidFill>
                  <a:srgbClr val="FFFF00"/>
                </a:solidFill>
              </a:rPr>
              <a:t>8.1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</a:p>
          <a:p>
            <a:r>
              <a:rPr lang="en-US" dirty="0"/>
              <a:t>7785 </a:t>
            </a:r>
            <a:r>
              <a:rPr lang="en-US" dirty="0" smtClean="0"/>
              <a:t>participants with </a:t>
            </a:r>
            <a:r>
              <a:rPr lang="en-US" dirty="0" smtClean="0">
                <a:solidFill>
                  <a:srgbClr val="FFFF00"/>
                </a:solidFill>
              </a:rPr>
              <a:t>TSH and FT4 within the normal range (</a:t>
            </a:r>
            <a:r>
              <a:rPr lang="en-US" dirty="0" smtClean="0"/>
              <a:t>Mean age </a:t>
            </a:r>
            <a:r>
              <a:rPr lang="en-US" dirty="0"/>
              <a:t>64 </a:t>
            </a:r>
            <a:r>
              <a:rPr lang="en-US" dirty="0" smtClean="0"/>
              <a:t>years)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Objective: to investigate </a:t>
            </a:r>
            <a:r>
              <a:rPr lang="en-US" dirty="0"/>
              <a:t>the association of thyroid function with total LE and LE with </a:t>
            </a:r>
            <a:r>
              <a:rPr lang="en-US" dirty="0" smtClean="0"/>
              <a:t>and without </a:t>
            </a:r>
            <a:r>
              <a:rPr lang="en-US" dirty="0"/>
              <a:t>CVD among euthyroid </a:t>
            </a:r>
            <a:r>
              <a:rPr lang="en-US" dirty="0" smtClean="0"/>
              <a:t>individuals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90458"/>
            <a:ext cx="11611949" cy="36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73487" y="4559121"/>
            <a:ext cx="11500835" cy="20606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Compared with those in the lowest tertile, men and women in the </a:t>
            </a:r>
            <a:r>
              <a:rPr lang="en-US" sz="2000" dirty="0">
                <a:solidFill>
                  <a:srgbClr val="FFFF00"/>
                </a:solidFill>
              </a:rPr>
              <a:t>highest</a:t>
            </a:r>
            <a:r>
              <a:rPr lang="en-US" sz="2000" dirty="0"/>
              <a:t> thyrotropin tertile </a:t>
            </a:r>
            <a:r>
              <a:rPr lang="en-US" sz="2000" dirty="0">
                <a:solidFill>
                  <a:srgbClr val="FFFF00"/>
                </a:solidFill>
              </a:rPr>
              <a:t>lived 2.0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FFFF00"/>
                </a:solidFill>
              </a:rPr>
              <a:t> 1.4 </a:t>
            </a:r>
            <a:r>
              <a:rPr lang="en-US" sz="2000" dirty="0"/>
              <a:t>years </a:t>
            </a:r>
            <a:r>
              <a:rPr lang="en-US" sz="2000" dirty="0">
                <a:solidFill>
                  <a:srgbClr val="FFFF00"/>
                </a:solidFill>
              </a:rPr>
              <a:t>longer</a:t>
            </a:r>
            <a:r>
              <a:rPr lang="en-US" sz="2000" dirty="0"/>
              <a:t>, respectively, of which, </a:t>
            </a:r>
            <a:r>
              <a:rPr lang="en-US" sz="2000" dirty="0">
                <a:solidFill>
                  <a:srgbClr val="FFFF00"/>
                </a:solidFill>
              </a:rPr>
              <a:t>1.5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FF00"/>
                </a:solidFill>
              </a:rPr>
              <a:t>0.9</a:t>
            </a:r>
            <a:r>
              <a:rPr lang="en-US" sz="2000" dirty="0"/>
              <a:t> years longer </a:t>
            </a:r>
            <a:r>
              <a:rPr lang="en-US" sz="2000" dirty="0">
                <a:solidFill>
                  <a:srgbClr val="FFFF00"/>
                </a:solidFill>
              </a:rPr>
              <a:t>without CVD.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Compared with those in the lowest tertile, the difference in life expectancy for men and women in the </a:t>
            </a:r>
            <a:r>
              <a:rPr lang="en-US" sz="2000" dirty="0">
                <a:solidFill>
                  <a:srgbClr val="FFFF00"/>
                </a:solidFill>
              </a:rPr>
              <a:t>highest FT4 </a:t>
            </a:r>
            <a:r>
              <a:rPr lang="en-US" sz="2000" dirty="0"/>
              <a:t>tertile was</a:t>
            </a:r>
            <a:r>
              <a:rPr lang="en-US" sz="2000" dirty="0">
                <a:solidFill>
                  <a:srgbClr val="FFFF00"/>
                </a:solidFill>
              </a:rPr>
              <a:t> −3.2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FF00"/>
                </a:solidFill>
              </a:rPr>
              <a:t>−3.5</a:t>
            </a:r>
            <a:r>
              <a:rPr lang="en-US" sz="2000" dirty="0"/>
              <a:t> years, respectively, of which</a:t>
            </a:r>
            <a:r>
              <a:rPr lang="en-US" sz="2000" dirty="0">
                <a:solidFill>
                  <a:srgbClr val="FFFF00"/>
                </a:solidFill>
              </a:rPr>
              <a:t>, −3.1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FF00"/>
                </a:solidFill>
              </a:rPr>
              <a:t>−2.5 </a:t>
            </a:r>
            <a:r>
              <a:rPr lang="en-US" sz="2000" dirty="0"/>
              <a:t>years </a:t>
            </a:r>
            <a:r>
              <a:rPr lang="en-US" sz="2000" dirty="0">
                <a:solidFill>
                  <a:srgbClr val="FFFF00"/>
                </a:solidFill>
              </a:rPr>
              <a:t>without CVD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3640" y="164384"/>
            <a:ext cx="10934700" cy="43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9398"/>
            <a:ext cx="9135453" cy="575900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Information </a:t>
            </a:r>
            <a:r>
              <a:rPr lang="en-US" dirty="0"/>
              <a:t>on the </a:t>
            </a:r>
            <a:r>
              <a:rPr lang="en-US" dirty="0">
                <a:solidFill>
                  <a:srgbClr val="FFFF00"/>
                </a:solidFill>
              </a:rPr>
              <a:t>association of T3 </a:t>
            </a:r>
            <a:r>
              <a:rPr lang="en-US" dirty="0"/>
              <a:t>concentrations with </a:t>
            </a:r>
            <a:r>
              <a:rPr lang="en-US" dirty="0">
                <a:solidFill>
                  <a:srgbClr val="FFFF00"/>
                </a:solidFill>
              </a:rPr>
              <a:t>clinical outcomes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longevity</a:t>
            </a:r>
            <a:r>
              <a:rPr lang="en-US" dirty="0"/>
              <a:t> is scarce.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study from </a:t>
            </a:r>
            <a:r>
              <a:rPr lang="en-US" dirty="0">
                <a:solidFill>
                  <a:srgbClr val="FFFF00"/>
                </a:solidFill>
              </a:rPr>
              <a:t>Rozing and colleagues</a:t>
            </a:r>
            <a:r>
              <a:rPr lang="en-US" dirty="0"/>
              <a:t> showed that </a:t>
            </a:r>
            <a:r>
              <a:rPr lang="en-US" dirty="0">
                <a:solidFill>
                  <a:srgbClr val="FFFF00"/>
                </a:solidFill>
              </a:rPr>
              <a:t>familial longevity </a:t>
            </a:r>
            <a:r>
              <a:rPr lang="en-US" dirty="0"/>
              <a:t>was </a:t>
            </a:r>
            <a:r>
              <a:rPr lang="en-US" dirty="0">
                <a:solidFill>
                  <a:srgbClr val="FFFF00"/>
                </a:solidFill>
              </a:rPr>
              <a:t>associated with low </a:t>
            </a:r>
            <a:r>
              <a:rPr lang="en-US" dirty="0" smtClean="0">
                <a:solidFill>
                  <a:srgbClr val="FFFF00"/>
                </a:solidFill>
              </a:rPr>
              <a:t>T3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/>
              <a:t> suggesting either a role for T3 as a </a:t>
            </a:r>
            <a:r>
              <a:rPr lang="en-US" dirty="0">
                <a:solidFill>
                  <a:srgbClr val="FFFF00"/>
                </a:solidFill>
              </a:rPr>
              <a:t>marker of delayed ageing</a:t>
            </a:r>
            <a:r>
              <a:rPr lang="en-US" dirty="0"/>
              <a:t>, or as </a:t>
            </a:r>
            <a:r>
              <a:rPr lang="en-US" dirty="0">
                <a:solidFill>
                  <a:srgbClr val="FFFF00"/>
                </a:solidFill>
              </a:rPr>
              <a:t>an adaptive mechanism </a:t>
            </a:r>
            <a:r>
              <a:rPr lang="en-US" dirty="0"/>
              <a:t>to deal with </a:t>
            </a:r>
            <a:r>
              <a:rPr lang="en-US" dirty="0">
                <a:solidFill>
                  <a:srgbClr val="FFFF00"/>
                </a:solidFill>
              </a:rPr>
              <a:t>other consequences of the ageing </a:t>
            </a:r>
            <a:r>
              <a:rPr lang="en-US" dirty="0" smtClean="0">
                <a:solidFill>
                  <a:srgbClr val="FFFF00"/>
                </a:solidFill>
              </a:rPr>
              <a:t>process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 smtClean="0">
                <a:solidFill>
                  <a:srgbClr val="FFFF00"/>
                </a:solidFill>
              </a:rPr>
              <a:t>low T3 </a:t>
            </a:r>
            <a:r>
              <a:rPr lang="en-US" dirty="0" smtClean="0"/>
              <a:t>concentrations have been associated with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 in other studies.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US study of Waring </a:t>
            </a:r>
            <a:r>
              <a:rPr lang="en-US" dirty="0"/>
              <a:t>and colleagues18 did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show a relationship of </a:t>
            </a:r>
            <a:r>
              <a:rPr lang="en-US" dirty="0">
                <a:solidFill>
                  <a:srgbClr val="FFFF00"/>
                </a:solidFill>
              </a:rPr>
              <a:t>T3</a:t>
            </a:r>
            <a:r>
              <a:rPr lang="en-US" dirty="0"/>
              <a:t> concentrations with </a:t>
            </a:r>
            <a:r>
              <a:rPr lang="en-US" dirty="0">
                <a:solidFill>
                  <a:srgbClr val="FFFF00"/>
                </a:solidFill>
              </a:rPr>
              <a:t>mortality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6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452718"/>
            <a:ext cx="9278102" cy="848048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Osteoporosis and fracture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300766"/>
            <a:ext cx="9277122" cy="494763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an IPD </a:t>
            </a:r>
            <a:r>
              <a:rPr lang="en-US" dirty="0" smtClean="0"/>
              <a:t>meta-analysis </a:t>
            </a:r>
            <a:r>
              <a:rPr lang="en-US" dirty="0"/>
              <a:t>from the TSC </a:t>
            </a:r>
            <a:r>
              <a:rPr lang="en-US" dirty="0" smtClean="0"/>
              <a:t>(over </a:t>
            </a:r>
            <a:r>
              <a:rPr lang="en-US" dirty="0" smtClean="0">
                <a:solidFill>
                  <a:srgbClr val="FFFF00"/>
                </a:solidFill>
              </a:rPr>
              <a:t>5000 participants) </a:t>
            </a:r>
            <a:r>
              <a:rPr lang="en-US" dirty="0"/>
              <a:t>with a median age of </a:t>
            </a:r>
            <a:r>
              <a:rPr lang="en-US" dirty="0">
                <a:solidFill>
                  <a:srgbClr val="FFFF00"/>
                </a:solidFill>
              </a:rPr>
              <a:t>72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r>
              <a:rPr lang="en-US" dirty="0" smtClean="0"/>
              <a:t>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</a:t>
            </a:r>
            <a:r>
              <a:rPr lang="en-US" dirty="0" smtClean="0">
                <a:solidFill>
                  <a:srgbClr val="FFFF00"/>
                </a:solidFill>
              </a:rPr>
              <a:t>increased annual </a:t>
            </a:r>
            <a:r>
              <a:rPr lang="en-US" dirty="0">
                <a:solidFill>
                  <a:srgbClr val="FFFF00"/>
                </a:solidFill>
              </a:rPr>
              <a:t>bone loss at the femoral neck </a:t>
            </a:r>
            <a:r>
              <a:rPr lang="en-US" dirty="0"/>
              <a:t>with </a:t>
            </a:r>
            <a:r>
              <a:rPr lang="en-US" dirty="0" smtClean="0"/>
              <a:t>a difference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0.18</a:t>
            </a:r>
            <a:r>
              <a:rPr lang="en-US" dirty="0">
                <a:solidFill>
                  <a:srgbClr val="FFFF00"/>
                </a:solidFill>
              </a:rPr>
              <a:t>% annual decline </a:t>
            </a:r>
            <a:r>
              <a:rPr lang="en-US" dirty="0"/>
              <a:t>in bone </a:t>
            </a:r>
            <a:r>
              <a:rPr lang="en-US" dirty="0" smtClean="0"/>
              <a:t>mineral density </a:t>
            </a:r>
            <a:r>
              <a:rPr lang="en-US" dirty="0"/>
              <a:t>(95% CI –</a:t>
            </a:r>
            <a:r>
              <a:rPr lang="en-US" dirty="0" smtClean="0"/>
              <a:t>0.34 </a:t>
            </a:r>
            <a:r>
              <a:rPr lang="en-US" dirty="0"/>
              <a:t>to –</a:t>
            </a:r>
            <a:r>
              <a:rPr lang="en-US" dirty="0" smtClean="0"/>
              <a:t>0.02</a:t>
            </a:r>
            <a:r>
              <a:rPr lang="en-US" dirty="0"/>
              <a:t>) as compared with euthyroid 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Changes in the </a:t>
            </a:r>
            <a:r>
              <a:rPr lang="en-US" b="1" dirty="0" smtClean="0"/>
              <a:t>HPT </a:t>
            </a:r>
            <a:r>
              <a:rPr lang="en-US" b="1" dirty="0"/>
              <a:t>axis and regulation of thyroid hormone </a:t>
            </a:r>
            <a:r>
              <a:rPr lang="en-US" b="1" dirty="0" smtClean="0"/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97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837128"/>
            <a:ext cx="8916512" cy="5411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Another </a:t>
            </a:r>
            <a:r>
              <a:rPr lang="en-US" dirty="0"/>
              <a:t>study from the TSC </a:t>
            </a:r>
            <a:r>
              <a:rPr lang="en-US" dirty="0" smtClean="0"/>
              <a:t>(over </a:t>
            </a:r>
            <a:r>
              <a:rPr lang="en-US" dirty="0">
                <a:solidFill>
                  <a:srgbClr val="FFFF00"/>
                </a:solidFill>
              </a:rPr>
              <a:t>70 000 </a:t>
            </a:r>
            <a:r>
              <a:rPr lang="en-US" dirty="0" smtClean="0">
                <a:solidFill>
                  <a:srgbClr val="FFFF00"/>
                </a:solidFill>
              </a:rPr>
              <a:t>participants):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S</a:t>
            </a:r>
            <a:r>
              <a:rPr lang="en-US" dirty="0" smtClean="0">
                <a:solidFill>
                  <a:srgbClr val="FFFF00"/>
                </a:solidFill>
              </a:rPr>
              <a:t>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an </a:t>
            </a:r>
            <a:r>
              <a:rPr lang="en-US" dirty="0">
                <a:solidFill>
                  <a:srgbClr val="FFFF00"/>
                </a:solidFill>
              </a:rPr>
              <a:t>increased risk of hip fractures, spine fractures, and other fractures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Participants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endogenous hyperthyroidism </a:t>
            </a:r>
            <a:r>
              <a:rPr lang="en-US" dirty="0"/>
              <a:t>and those with </a:t>
            </a:r>
            <a:r>
              <a:rPr lang="en-US" dirty="0" smtClean="0">
                <a:solidFill>
                  <a:srgbClr val="FFFF00"/>
                </a:solidFill>
              </a:rPr>
              <a:t>TSH&gt;0.1 </a:t>
            </a:r>
            <a:r>
              <a:rPr lang="en-US" dirty="0"/>
              <a:t>mIU/L had the </a:t>
            </a:r>
            <a:r>
              <a:rPr lang="en-US" dirty="0">
                <a:solidFill>
                  <a:srgbClr val="FFFF00"/>
                </a:solidFill>
              </a:rPr>
              <a:t>highest fracture risk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the </a:t>
            </a:r>
            <a:r>
              <a:rPr lang="en-US" dirty="0">
                <a:solidFill>
                  <a:srgbClr val="FFFF00"/>
                </a:solidFill>
              </a:rPr>
              <a:t>relative risk of fracture </a:t>
            </a:r>
            <a:r>
              <a:rPr lang="en-US" dirty="0"/>
              <a:t>did not differ </a:t>
            </a:r>
            <a:r>
              <a:rPr lang="en-US" dirty="0">
                <a:solidFill>
                  <a:srgbClr val="FFFF00"/>
                </a:solidFill>
              </a:rPr>
              <a:t>by age, with an age cutoff of 75 years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68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04" y="774690"/>
            <a:ext cx="9432649" cy="1157141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Cognitive impairment and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609860"/>
            <a:ext cx="9431667" cy="463854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is considered a </a:t>
            </a:r>
            <a:r>
              <a:rPr lang="en-US" dirty="0">
                <a:solidFill>
                  <a:srgbClr val="FFFF00"/>
                </a:solidFill>
              </a:rPr>
              <a:t>cause of </a:t>
            </a:r>
            <a:r>
              <a:rPr lang="en-US" dirty="0" smtClean="0">
                <a:solidFill>
                  <a:srgbClr val="FFFF00"/>
                </a:solidFill>
              </a:rPr>
              <a:t>reversible dementia</a:t>
            </a:r>
            <a:r>
              <a:rPr lang="en-US" dirty="0"/>
              <a:t>, and routine </a:t>
            </a:r>
            <a:r>
              <a:rPr lang="en-US" dirty="0">
                <a:solidFill>
                  <a:srgbClr val="FFFF00"/>
                </a:solidFill>
              </a:rPr>
              <a:t>screening for </a:t>
            </a:r>
            <a:r>
              <a:rPr lang="en-US" dirty="0" smtClean="0">
                <a:solidFill>
                  <a:srgbClr val="FFFF00"/>
                </a:solidFill>
              </a:rPr>
              <a:t>hypothyroidism </a:t>
            </a:r>
            <a:r>
              <a:rPr lang="en-US" dirty="0" smtClean="0"/>
              <a:t>Is recommended </a:t>
            </a:r>
            <a:r>
              <a:rPr lang="en-US" dirty="0"/>
              <a:t>as part of the medical examinations for </a:t>
            </a:r>
            <a:r>
              <a:rPr lang="en-US" dirty="0" smtClean="0"/>
              <a:t>the diagnosis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dementia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it is not known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which </a:t>
            </a:r>
            <a:r>
              <a:rPr lang="en-US" dirty="0">
                <a:solidFill>
                  <a:srgbClr val="FFFF00"/>
                </a:solidFill>
              </a:rPr>
              <a:t>degree the treatment of hypothyroidism </a:t>
            </a:r>
            <a:r>
              <a:rPr lang="en-US" dirty="0"/>
              <a:t>results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complete</a:t>
            </a:r>
            <a:r>
              <a:rPr lang="en-US" dirty="0" smtClean="0"/>
              <a:t> </a:t>
            </a:r>
            <a:r>
              <a:rPr lang="en-US" dirty="0"/>
              <a:t>regression of cognitive </a:t>
            </a:r>
            <a:r>
              <a:rPr lang="en-US" dirty="0" smtClean="0"/>
              <a:t>impairment.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8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75" y="605308"/>
            <a:ext cx="8946541" cy="55271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metaanalysis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11 prospective cohort studies </a:t>
            </a:r>
            <a:r>
              <a:rPr lang="en-US" dirty="0" smtClean="0"/>
              <a:t>reported: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association of </a:t>
            </a:r>
            <a:r>
              <a:rPr lang="en-US" dirty="0">
                <a:solidFill>
                  <a:srgbClr val="FFFF00"/>
                </a:solidFill>
              </a:rPr>
              <a:t>subclinical hyperthyroidism</a:t>
            </a:r>
            <a:r>
              <a:rPr lang="en-US" dirty="0"/>
              <a:t>, but not subclinical hypothyroidism, with an </a:t>
            </a:r>
            <a:r>
              <a:rPr lang="en-US" dirty="0">
                <a:solidFill>
                  <a:srgbClr val="FFFF00"/>
                </a:solidFill>
              </a:rPr>
              <a:t>increased risk of dementia.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dirty="0">
                <a:solidFill>
                  <a:srgbClr val="FFFF00"/>
                </a:solidFill>
              </a:rPr>
              <a:t>large prospective </a:t>
            </a:r>
            <a:r>
              <a:rPr lang="en-US" dirty="0"/>
              <a:t>population-based cohort </a:t>
            </a:r>
            <a:r>
              <a:rPr lang="en-US" dirty="0" smtClean="0"/>
              <a:t>studies </a:t>
            </a:r>
            <a:r>
              <a:rPr lang="en-US" dirty="0"/>
              <a:t>have described an increased risk of </a:t>
            </a:r>
            <a:r>
              <a:rPr lang="en-US" dirty="0">
                <a:solidFill>
                  <a:srgbClr val="FFFF00"/>
                </a:solidFill>
              </a:rPr>
              <a:t>dementia </a:t>
            </a:r>
            <a:r>
              <a:rPr lang="en-US" dirty="0"/>
              <a:t>in community-dwelling </a:t>
            </a:r>
            <a:r>
              <a:rPr lang="en-US" dirty="0">
                <a:solidFill>
                  <a:srgbClr val="FFFF00"/>
                </a:solidFill>
              </a:rPr>
              <a:t>older people with higher thyroid </a:t>
            </a:r>
            <a:r>
              <a:rPr lang="en-US" dirty="0" smtClean="0">
                <a:solidFill>
                  <a:srgbClr val="FFFF00"/>
                </a:solidFill>
              </a:rPr>
              <a:t>function.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9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723174"/>
            <a:ext cx="9404722" cy="1105626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Depression and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58344"/>
            <a:ext cx="9403742" cy="469005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Depression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lethargy</a:t>
            </a:r>
            <a:r>
              <a:rPr lang="en-US" dirty="0" smtClean="0"/>
              <a:t> are </a:t>
            </a:r>
            <a:r>
              <a:rPr lang="en-US" dirty="0"/>
              <a:t>part of the scope of symptoms attributed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hypothyroidism.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>
                <a:solidFill>
                  <a:srgbClr val="FFFF00"/>
                </a:solidFill>
              </a:rPr>
              <a:t>recent studies </a:t>
            </a:r>
            <a:r>
              <a:rPr lang="en-US" dirty="0"/>
              <a:t>have </a:t>
            </a:r>
            <a:r>
              <a:rPr lang="en-US" dirty="0" smtClean="0"/>
              <a:t>shown </a:t>
            </a:r>
            <a:r>
              <a:rPr lang="en-US" dirty="0" smtClean="0">
                <a:solidFill>
                  <a:srgbClr val="FFFF00"/>
                </a:solidFill>
              </a:rPr>
              <a:t>higher </a:t>
            </a:r>
            <a:r>
              <a:rPr lang="en-US" dirty="0">
                <a:solidFill>
                  <a:srgbClr val="FFFF00"/>
                </a:solidFill>
              </a:rPr>
              <a:t>thyroid function </a:t>
            </a:r>
            <a:r>
              <a:rPr lang="en-US" dirty="0"/>
              <a:t>to be related to </a:t>
            </a:r>
            <a:r>
              <a:rPr lang="en-US" dirty="0" smtClean="0"/>
              <a:t>increased incidence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depressive</a:t>
            </a:r>
            <a:r>
              <a:rPr lang="en-US" dirty="0"/>
              <a:t> symptoms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populations. </a:t>
            </a:r>
          </a:p>
        </p:txBody>
      </p:sp>
    </p:spTree>
    <p:extLst>
      <p:ext uri="{BB962C8B-B14F-4D97-AF65-F5344CB8AC3E}">
        <p14:creationId xmlns:p14="http://schemas.microsoft.com/office/powerpoint/2010/main" val="592182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4" y="553792"/>
            <a:ext cx="9393030" cy="569460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 Dutch </a:t>
            </a: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1503 participants </a:t>
            </a:r>
            <a:r>
              <a:rPr lang="en-US" dirty="0" smtClean="0"/>
              <a:t>( </a:t>
            </a:r>
            <a:r>
              <a:rPr lang="en-US" dirty="0">
                <a:solidFill>
                  <a:srgbClr val="FFFF00"/>
                </a:solidFill>
              </a:rPr>
              <a:t>70,6 years </a:t>
            </a:r>
            <a:r>
              <a:rPr lang="en-US" dirty="0"/>
              <a:t>on </a:t>
            </a:r>
            <a:r>
              <a:rPr lang="en-US" dirty="0" smtClean="0"/>
              <a:t>average)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period </a:t>
            </a:r>
            <a:r>
              <a:rPr lang="en-US" dirty="0">
                <a:solidFill>
                  <a:prstClr val="white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8 </a:t>
            </a:r>
            <a:r>
              <a:rPr lang="en-US" dirty="0" smtClean="0">
                <a:solidFill>
                  <a:srgbClr val="FFFF00"/>
                </a:solidFill>
              </a:rPr>
              <a:t>years) </a:t>
            </a:r>
            <a:r>
              <a:rPr lang="en-US" dirty="0" smtClean="0"/>
              <a:t>:</a:t>
            </a:r>
          </a:p>
          <a:p>
            <a:r>
              <a:rPr lang="en-US" dirty="0"/>
              <a:t>P</a:t>
            </a:r>
            <a:r>
              <a:rPr lang="en-US" dirty="0" smtClean="0"/>
              <a:t>articipants with </a:t>
            </a:r>
            <a:r>
              <a:rPr lang="en-US" dirty="0">
                <a:solidFill>
                  <a:srgbClr val="FFFF00"/>
                </a:solidFill>
              </a:rPr>
              <a:t>low-to-normal TSH </a:t>
            </a:r>
            <a:r>
              <a:rPr lang="en-US" dirty="0" smtClean="0">
                <a:solidFill>
                  <a:prstClr val="white"/>
                </a:solidFill>
              </a:rPr>
              <a:t>displayed 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Depressive</a:t>
            </a:r>
            <a:r>
              <a:rPr lang="en-US" dirty="0">
                <a:solidFill>
                  <a:prstClr val="white"/>
                </a:solidFill>
              </a:rPr>
              <a:t> symptoms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>
                <a:solidFill>
                  <a:prstClr val="white"/>
                </a:solidFill>
              </a:rPr>
              <a:t> often </a:t>
            </a:r>
            <a:r>
              <a:rPr lang="en-US" dirty="0" smtClean="0"/>
              <a:t>than </a:t>
            </a:r>
            <a:r>
              <a:rPr lang="en-US" dirty="0"/>
              <a:t>participants with a </a:t>
            </a:r>
            <a:r>
              <a:rPr lang="en-US" dirty="0">
                <a:solidFill>
                  <a:srgbClr val="FFFF00"/>
                </a:solidFill>
              </a:rPr>
              <a:t>high to normal </a:t>
            </a:r>
            <a:r>
              <a:rPr lang="en-US" dirty="0" smtClean="0">
                <a:solidFill>
                  <a:srgbClr val="FFFF00"/>
                </a:solidFill>
              </a:rPr>
              <a:t>TSH</a:t>
            </a:r>
            <a:r>
              <a:rPr lang="en-US" dirty="0" smtClean="0"/>
              <a:t>, </a:t>
            </a:r>
            <a:r>
              <a:rPr lang="en-US" dirty="0"/>
              <a:t>with an </a:t>
            </a:r>
            <a:r>
              <a:rPr lang="en-US" dirty="0">
                <a:solidFill>
                  <a:srgbClr val="FFFF00"/>
                </a:solidFill>
              </a:rPr>
              <a:t>odds ratio </a:t>
            </a:r>
            <a:r>
              <a:rPr lang="en-US" dirty="0"/>
              <a:t>for incident depressive symptoms of </a:t>
            </a:r>
            <a:r>
              <a:rPr lang="en-US" dirty="0">
                <a:solidFill>
                  <a:srgbClr val="FFFF00"/>
                </a:solidFill>
              </a:rPr>
              <a:t>1.85</a:t>
            </a:r>
            <a:r>
              <a:rPr lang="en-US" dirty="0"/>
              <a:t> (95% CI </a:t>
            </a:r>
            <a:r>
              <a:rPr lang="en-US" dirty="0" smtClean="0"/>
              <a:t>1.10–3.11</a:t>
            </a:r>
            <a:r>
              <a:rPr lang="en-US" dirty="0"/>
              <a:t>) irrespective of thyroid peroxidase antibody concentrations.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another Dutch cohort study, </a:t>
            </a:r>
            <a:r>
              <a:rPr lang="en-US" dirty="0">
                <a:solidFill>
                  <a:srgbClr val="FFFF00"/>
                </a:solidFill>
              </a:rPr>
              <a:t>606 participants </a:t>
            </a:r>
            <a:r>
              <a:rPr lang="en-US" dirty="0"/>
              <a:t>with a </a:t>
            </a:r>
            <a:r>
              <a:rPr lang="en-US" dirty="0">
                <a:solidFill>
                  <a:srgbClr val="FFFF00"/>
                </a:solidFill>
              </a:rPr>
              <a:t>high cardiovascular risk</a:t>
            </a:r>
            <a:r>
              <a:rPr lang="en-US" dirty="0"/>
              <a:t> and a mean age of </a:t>
            </a:r>
            <a:r>
              <a:rPr lang="en-US" dirty="0">
                <a:solidFill>
                  <a:srgbClr val="FFFF00"/>
                </a:solidFill>
              </a:rPr>
              <a:t>75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an </a:t>
            </a:r>
            <a:r>
              <a:rPr lang="en-US" dirty="0">
                <a:solidFill>
                  <a:srgbClr val="FFFF00"/>
                </a:solidFill>
              </a:rPr>
              <a:t>increase in Geriatric Depressive Scale </a:t>
            </a:r>
            <a:r>
              <a:rPr lang="en-US" dirty="0"/>
              <a:t>scores </a:t>
            </a:r>
            <a:r>
              <a:rPr lang="en-US" dirty="0">
                <a:solidFill>
                  <a:srgbClr val="FFFF00"/>
                </a:solidFill>
              </a:rPr>
              <a:t>after 3 years</a:t>
            </a:r>
            <a:r>
              <a:rPr lang="en-US" dirty="0"/>
              <a:t>, compared with the euthyroid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8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58781"/>
            <a:ext cx="9560457" cy="1131383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Frailty, functional mobility, and physical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584100"/>
            <a:ext cx="9560457" cy="46642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ageing process </a:t>
            </a:r>
            <a:r>
              <a:rPr lang="en-US" dirty="0"/>
              <a:t>results in a decrease in </a:t>
            </a:r>
            <a:r>
              <a:rPr lang="en-US" dirty="0" smtClean="0"/>
              <a:t>physiological reserve</a:t>
            </a:r>
            <a:r>
              <a:rPr lang="en-US" dirty="0"/>
              <a:t>, and an </a:t>
            </a:r>
            <a:r>
              <a:rPr lang="en-US" dirty="0">
                <a:solidFill>
                  <a:srgbClr val="FFFF00"/>
                </a:solidFill>
              </a:rPr>
              <a:t>increased risk of disease and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, leading </a:t>
            </a:r>
            <a:r>
              <a:rPr lang="en-US" dirty="0"/>
              <a:t>to an increased burden of </a:t>
            </a:r>
            <a:r>
              <a:rPr lang="en-US" dirty="0">
                <a:solidFill>
                  <a:srgbClr val="FFFF00"/>
                </a:solidFill>
              </a:rPr>
              <a:t>multimorbidity </a:t>
            </a:r>
            <a:r>
              <a:rPr lang="en-US" dirty="0" smtClean="0">
                <a:solidFill>
                  <a:srgbClr val="FFFF00"/>
                </a:solidFill>
              </a:rPr>
              <a:t>and polypharmacy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older population is </a:t>
            </a:r>
            <a:r>
              <a:rPr lang="en-US" dirty="0" smtClean="0">
                <a:solidFill>
                  <a:srgbClr val="FFFF00"/>
                </a:solidFill>
              </a:rPr>
              <a:t>heterogeneous</a:t>
            </a:r>
            <a:r>
              <a:rPr lang="en-US" dirty="0" smtClean="0"/>
              <a:t> with </a:t>
            </a:r>
            <a:r>
              <a:rPr lang="en-US" dirty="0"/>
              <a:t>respect to their level of </a:t>
            </a:r>
            <a:r>
              <a:rPr lang="en-US" dirty="0">
                <a:solidFill>
                  <a:srgbClr val="FFFF00"/>
                </a:solidFill>
              </a:rPr>
              <a:t>physical</a:t>
            </a:r>
            <a:r>
              <a:rPr lang="en-US" dirty="0"/>
              <a:t>, </a:t>
            </a:r>
            <a:r>
              <a:rPr lang="en-US" dirty="0" smtClean="0">
                <a:solidFill>
                  <a:srgbClr val="FFFF00"/>
                </a:solidFill>
              </a:rPr>
              <a:t>mental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FF00"/>
                </a:solidFill>
              </a:rPr>
              <a:t>social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impairments</a:t>
            </a:r>
            <a:r>
              <a:rPr lang="en-US" dirty="0"/>
              <a:t>, with some individuals who </a:t>
            </a:r>
            <a:r>
              <a:rPr lang="en-US" dirty="0" smtClean="0"/>
              <a:t>are  </a:t>
            </a:r>
            <a:r>
              <a:rPr lang="en-US" dirty="0" smtClean="0">
                <a:solidFill>
                  <a:srgbClr val="FFFF00"/>
                </a:solidFill>
              </a:rPr>
              <a:t>very </a:t>
            </a:r>
            <a:r>
              <a:rPr lang="en-US" dirty="0">
                <a:solidFill>
                  <a:srgbClr val="FFFF00"/>
                </a:solidFill>
              </a:rPr>
              <a:t>fit </a:t>
            </a:r>
            <a:r>
              <a:rPr lang="en-US" dirty="0"/>
              <a:t>and others who are </a:t>
            </a:r>
            <a:r>
              <a:rPr lang="en-US" dirty="0">
                <a:solidFill>
                  <a:srgbClr val="FFFF00"/>
                </a:solidFill>
              </a:rPr>
              <a:t>very frail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Calendar </a:t>
            </a:r>
            <a:r>
              <a:rPr lang="en-US" dirty="0">
                <a:solidFill>
                  <a:srgbClr val="FFFF00"/>
                </a:solidFill>
              </a:rPr>
              <a:t>age </a:t>
            </a:r>
            <a:r>
              <a:rPr lang="en-US" dirty="0" smtClean="0"/>
              <a:t>alone is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poor marker </a:t>
            </a:r>
            <a:r>
              <a:rPr lang="en-US" dirty="0"/>
              <a:t>of the rate of ageing, often referred to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biological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819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579550"/>
            <a:ext cx="9431667" cy="566885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ost </a:t>
            </a:r>
            <a:r>
              <a:rPr lang="en-US" dirty="0">
                <a:solidFill>
                  <a:srgbClr val="FFFF00"/>
                </a:solidFill>
              </a:rPr>
              <a:t>prospective </a:t>
            </a:r>
            <a:r>
              <a:rPr lang="en-US" dirty="0"/>
              <a:t>studies link </a:t>
            </a:r>
            <a:r>
              <a:rPr lang="en-US" dirty="0" smtClean="0">
                <a:solidFill>
                  <a:srgbClr val="FFFF00"/>
                </a:solidFill>
              </a:rPr>
              <a:t>higher thyroid </a:t>
            </a:r>
            <a:r>
              <a:rPr lang="en-US" dirty="0">
                <a:solidFill>
                  <a:srgbClr val="FFFF00"/>
                </a:solidFill>
              </a:rPr>
              <a:t>function </a:t>
            </a:r>
            <a:r>
              <a:rPr lang="en-US" dirty="0"/>
              <a:t>such as subclinical </a:t>
            </a:r>
            <a:r>
              <a:rPr lang="en-US" dirty="0" smtClean="0"/>
              <a:t>hyperthyroidism or </a:t>
            </a:r>
            <a:r>
              <a:rPr lang="en-US" dirty="0"/>
              <a:t>per one unit increase in thyroid hormone </a:t>
            </a:r>
            <a:r>
              <a:rPr lang="en-US" dirty="0" smtClean="0"/>
              <a:t>concentrations to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frailty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related parameters</a:t>
            </a:r>
            <a:r>
              <a:rPr lang="en-US" dirty="0"/>
              <a:t>, </a:t>
            </a:r>
            <a:r>
              <a:rPr lang="en-US" dirty="0" smtClean="0"/>
              <a:t>such as </a:t>
            </a:r>
            <a:r>
              <a:rPr lang="en-US" dirty="0"/>
              <a:t>decreased functional mobility and </a:t>
            </a:r>
            <a:r>
              <a:rPr lang="en-US" dirty="0" smtClean="0"/>
              <a:t>physical performance </a:t>
            </a:r>
            <a:r>
              <a:rPr lang="en-US" dirty="0"/>
              <a:t>in older </a:t>
            </a:r>
            <a:r>
              <a:rPr lang="en-US" dirty="0" smtClean="0"/>
              <a:t>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528034"/>
            <a:ext cx="9418788" cy="572036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studies have investigated the </a:t>
            </a:r>
            <a:r>
              <a:rPr lang="en-US" dirty="0" smtClean="0">
                <a:solidFill>
                  <a:srgbClr val="FFFF00"/>
                </a:solidFill>
              </a:rPr>
              <a:t>effect of thyroid function </a:t>
            </a:r>
            <a:r>
              <a:rPr lang="en-US" dirty="0" smtClean="0"/>
              <a:t>variations on </a:t>
            </a:r>
            <a:r>
              <a:rPr lang="en-US" dirty="0" smtClean="0">
                <a:solidFill>
                  <a:srgbClr val="FFFF00"/>
                </a:solidFill>
              </a:rPr>
              <a:t>gait </a:t>
            </a:r>
            <a:r>
              <a:rPr lang="en-US" dirty="0">
                <a:solidFill>
                  <a:srgbClr val="FFFF00"/>
                </a:solidFill>
              </a:rPr>
              <a:t>speed</a:t>
            </a:r>
            <a:r>
              <a:rPr lang="en-US" dirty="0"/>
              <a:t> and other </a:t>
            </a:r>
            <a:r>
              <a:rPr lang="en-US" dirty="0">
                <a:solidFill>
                  <a:srgbClr val="FFFF00"/>
                </a:solidFill>
              </a:rPr>
              <a:t>gait domains </a:t>
            </a:r>
            <a:r>
              <a:rPr lang="en-US" dirty="0"/>
              <a:t>(eg, tandem walk) </a:t>
            </a:r>
            <a:r>
              <a:rPr lang="en-US" dirty="0" smtClean="0">
                <a:solidFill>
                  <a:srgbClr val="FFFF00"/>
                </a:solidFill>
              </a:rPr>
              <a:t>in older </a:t>
            </a:r>
            <a:r>
              <a:rPr lang="en-US" dirty="0">
                <a:solidFill>
                  <a:srgbClr val="FFFF00"/>
                </a:solidFill>
              </a:rPr>
              <a:t>people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both studies </a:t>
            </a:r>
            <a:r>
              <a:rPr lang="en-US" dirty="0">
                <a:solidFill>
                  <a:srgbClr val="FFFF00"/>
                </a:solidFill>
              </a:rPr>
              <a:t>slower gait speed </a:t>
            </a:r>
            <a:r>
              <a:rPr lang="en-US" dirty="0" smtClean="0"/>
              <a:t>was associated </a:t>
            </a:r>
            <a:r>
              <a:rPr lang="en-US" dirty="0">
                <a:solidFill>
                  <a:srgbClr val="FFFF00"/>
                </a:solidFill>
              </a:rPr>
              <a:t>with higher thyroid function</a:t>
            </a:r>
            <a:r>
              <a:rPr lang="en-US" dirty="0"/>
              <a:t>, defined </a:t>
            </a:r>
            <a:r>
              <a:rPr lang="en-US" dirty="0" smtClean="0"/>
              <a:t>either by </a:t>
            </a:r>
            <a:r>
              <a:rPr lang="en-US" dirty="0"/>
              <a:t>a continous scale or as high-to-normal FT4 values.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their analysis, </a:t>
            </a:r>
            <a:r>
              <a:rPr lang="en-US" dirty="0" smtClean="0">
                <a:solidFill>
                  <a:srgbClr val="FFFF00"/>
                </a:solidFill>
              </a:rPr>
              <a:t>Bano and colleagues </a:t>
            </a:r>
            <a:r>
              <a:rPr lang="en-US" dirty="0" smtClean="0"/>
              <a:t>showed: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 and high TSH </a:t>
            </a:r>
            <a:r>
              <a:rPr lang="en-US" dirty="0" smtClean="0"/>
              <a:t>were associated with </a:t>
            </a:r>
            <a:r>
              <a:rPr lang="en-US" dirty="0" smtClean="0">
                <a:solidFill>
                  <a:srgbClr val="FFFF00"/>
                </a:solidFill>
              </a:rPr>
              <a:t>different gait domains</a:t>
            </a:r>
            <a:r>
              <a:rPr lang="en-US" dirty="0" smtClean="0"/>
              <a:t>, including changes in tandem walk, base of support and gait velocity.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 a  population-based </a:t>
            </a:r>
            <a:r>
              <a:rPr lang="en-US" dirty="0"/>
              <a:t>cohort study with </a:t>
            </a:r>
            <a:r>
              <a:rPr lang="en-US" dirty="0" smtClean="0">
                <a:solidFill>
                  <a:srgbClr val="FFFF00"/>
                </a:solidFill>
              </a:rPr>
              <a:t>over 10 </a:t>
            </a:r>
            <a:r>
              <a:rPr lang="en-US" dirty="0">
                <a:solidFill>
                  <a:srgbClr val="FFFF00"/>
                </a:solidFill>
              </a:rPr>
              <a:t>000 community-dwelling middle-aged and </a:t>
            </a:r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 smtClean="0"/>
              <a:t>people:</a:t>
            </a:r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igher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associated with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higher risk of age-related macular </a:t>
            </a:r>
            <a:r>
              <a:rPr lang="en-US" dirty="0" smtClean="0">
                <a:solidFill>
                  <a:srgbClr val="FFFF00"/>
                </a:solidFill>
              </a:rPr>
              <a:t>degeneration.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4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1102754"/>
            <a:ext cx="8400916" cy="21173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8851" y="3352429"/>
            <a:ext cx="586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Lancet Diabetes </a:t>
            </a:r>
            <a:r>
              <a:rPr lang="en-US" b="1" dirty="0" smtClean="0">
                <a:solidFill>
                  <a:srgbClr val="FFC000"/>
                </a:solidFill>
              </a:rPr>
              <a:t>Endocrinol. </a:t>
            </a:r>
            <a:r>
              <a:rPr lang="en-US" b="1" dirty="0">
                <a:solidFill>
                  <a:srgbClr val="FFC000"/>
                </a:solidFill>
              </a:rPr>
              <a:t>2018 Sep;6(9):733-742</a:t>
            </a:r>
          </a:p>
        </p:txBody>
      </p:sp>
    </p:spTree>
    <p:extLst>
      <p:ext uri="{BB962C8B-B14F-4D97-AF65-F5344CB8AC3E}">
        <p14:creationId xmlns:p14="http://schemas.microsoft.com/office/powerpoint/2010/main" val="2215122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Treatment considerations in older </a:t>
            </a:r>
            <a:r>
              <a:rPr lang="en-US" b="1" dirty="0" smtClean="0"/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2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386366"/>
            <a:ext cx="10831132" cy="59264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thyroid gland produces </a:t>
            </a:r>
            <a:r>
              <a:rPr lang="en-US" dirty="0" smtClean="0">
                <a:solidFill>
                  <a:srgbClr val="FFFF00"/>
                </a:solidFill>
              </a:rPr>
              <a:t>T4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T3 </a:t>
            </a:r>
            <a:r>
              <a:rPr lang="en-US" dirty="0"/>
              <a:t>in approximately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14-to-1 </a:t>
            </a:r>
            <a:r>
              <a:rPr lang="en-US" dirty="0">
                <a:solidFill>
                  <a:srgbClr val="FFFF00"/>
                </a:solidFill>
              </a:rPr>
              <a:t>ratio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Circulating </a:t>
            </a:r>
            <a:r>
              <a:rPr lang="en-US" dirty="0">
                <a:solidFill>
                  <a:srgbClr val="FFFF00"/>
                </a:solidFill>
              </a:rPr>
              <a:t>thyroid hormone </a:t>
            </a:r>
            <a:r>
              <a:rPr lang="en-US" dirty="0" smtClean="0"/>
              <a:t>concentrations are </a:t>
            </a:r>
            <a:r>
              <a:rPr lang="en-US" dirty="0"/>
              <a:t>tightly regulated by the </a:t>
            </a:r>
            <a:r>
              <a:rPr lang="en-US" dirty="0">
                <a:solidFill>
                  <a:srgbClr val="FFFF00"/>
                </a:solidFill>
              </a:rPr>
              <a:t>negative feedback </a:t>
            </a:r>
            <a:r>
              <a:rPr lang="en-US" dirty="0" smtClean="0">
                <a:solidFill>
                  <a:srgbClr val="FFFF00"/>
                </a:solidFill>
              </a:rPr>
              <a:t>mechanism of HPT axis.</a:t>
            </a:r>
          </a:p>
          <a:p>
            <a:endParaRPr lang="en-US" dirty="0" smtClean="0"/>
          </a:p>
          <a:p>
            <a:r>
              <a:rPr lang="en-US" dirty="0" smtClean="0"/>
              <a:t>Beyond circulating </a:t>
            </a:r>
            <a:r>
              <a:rPr lang="en-US" dirty="0"/>
              <a:t>concentrations, </a:t>
            </a:r>
            <a:r>
              <a:rPr lang="en-US" dirty="0">
                <a:solidFill>
                  <a:srgbClr val="FFFF00"/>
                </a:solidFill>
              </a:rPr>
              <a:t>transport</a:t>
            </a:r>
            <a:r>
              <a:rPr lang="en-US" dirty="0"/>
              <a:t> (ie, by </a:t>
            </a:r>
            <a:r>
              <a:rPr lang="en-US" dirty="0" smtClean="0"/>
              <a:t>monocarboxylate transporters </a:t>
            </a:r>
            <a:r>
              <a:rPr lang="en-US" dirty="0"/>
              <a:t>[MCTs] 8 and 10) and </a:t>
            </a:r>
            <a:r>
              <a:rPr lang="en-US" dirty="0" smtClean="0">
                <a:solidFill>
                  <a:srgbClr val="FFFF00"/>
                </a:solidFill>
              </a:rPr>
              <a:t>metabolism</a:t>
            </a:r>
            <a:r>
              <a:rPr lang="en-US" dirty="0" smtClean="0"/>
              <a:t> (ie</a:t>
            </a:r>
            <a:r>
              <a:rPr lang="en-US" dirty="0"/>
              <a:t>, through activity of the three deiodinase [</a:t>
            </a:r>
            <a:r>
              <a:rPr lang="en-US" dirty="0" smtClean="0"/>
              <a:t>DIO] enzymes</a:t>
            </a:r>
            <a:r>
              <a:rPr lang="en-US" dirty="0"/>
              <a:t>) of thyroid hormones are </a:t>
            </a:r>
            <a:r>
              <a:rPr lang="en-US" dirty="0">
                <a:solidFill>
                  <a:srgbClr val="FFFF00"/>
                </a:solidFill>
              </a:rPr>
              <a:t>organ-specific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cell-specific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3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1" y="1159100"/>
            <a:ext cx="8800602" cy="5089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Clinical </a:t>
            </a:r>
            <a:r>
              <a:rPr lang="en-US" sz="3200" dirty="0" smtClean="0"/>
              <a:t>hypothyroidism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Subclinical </a:t>
            </a:r>
            <a:r>
              <a:rPr lang="en-US" sz="3200" dirty="0" smtClean="0"/>
              <a:t>hypothyroidism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Clinical hyperthyroidism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Subclinical </a:t>
            </a:r>
            <a:r>
              <a:rPr lang="en-US" sz="3200" dirty="0" smtClean="0"/>
              <a:t>hyperthyroidism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5370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06" y="414081"/>
            <a:ext cx="9677347" cy="82229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Clinical hypothyroidism: </a:t>
            </a:r>
            <a:br>
              <a:rPr lang="en-US" sz="20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06" y="1493950"/>
            <a:ext cx="10690446" cy="4548388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Regardless </a:t>
            </a:r>
            <a:r>
              <a:rPr lang="en-US" dirty="0">
                <a:solidFill>
                  <a:prstClr val="white"/>
                </a:solidFill>
              </a:rPr>
              <a:t>of age at diagnosis, </a:t>
            </a:r>
            <a:r>
              <a:rPr lang="en-US" dirty="0">
                <a:solidFill>
                  <a:srgbClr val="FFFF00"/>
                </a:solidFill>
              </a:rPr>
              <a:t>should be treated </a:t>
            </a:r>
            <a:r>
              <a:rPr lang="en-US" dirty="0">
                <a:solidFill>
                  <a:prstClr val="white"/>
                </a:solidFill>
              </a:rPr>
              <a:t>with levothyroxine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However, in older patients levothyroxine requirements are lower than in younger </a:t>
            </a:r>
            <a:r>
              <a:rPr lang="en-US" dirty="0" smtClean="0">
                <a:solidFill>
                  <a:prstClr val="white"/>
                </a:solidFill>
              </a:rPr>
              <a:t>patients.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prstClr val="white"/>
                </a:solidFill>
              </a:rPr>
              <a:t>elderly are more susceptible to the adverse effects of thyroid </a:t>
            </a:r>
            <a:r>
              <a:rPr lang="en-US" dirty="0">
                <a:solidFill>
                  <a:srgbClr val="FFFF00"/>
                </a:solidFill>
              </a:rPr>
              <a:t>hormone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excess</a:t>
            </a:r>
            <a:r>
              <a:rPr lang="en-US" dirty="0">
                <a:solidFill>
                  <a:prstClr val="white"/>
                </a:solidFill>
              </a:rPr>
              <a:t>, especially </a:t>
            </a:r>
            <a:r>
              <a:rPr lang="en-US" dirty="0">
                <a:solidFill>
                  <a:srgbClr val="FFFF00"/>
                </a:solidFill>
              </a:rPr>
              <a:t>atrial fibrillation </a:t>
            </a:r>
            <a:r>
              <a:rPr lang="en-US" dirty="0">
                <a:solidFill>
                  <a:prstClr val="white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osteoporotic fractures</a:t>
            </a:r>
            <a:r>
              <a:rPr lang="en-US" dirty="0">
                <a:solidFill>
                  <a:prstClr val="white"/>
                </a:solidFill>
              </a:rPr>
              <a:t>, so that careful titration of the L-T4 dose to avoid iatrogenic thyrotoxicosis is essential in this population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Furthermore</a:t>
            </a:r>
            <a:r>
              <a:rPr lang="en-US" dirty="0">
                <a:solidFill>
                  <a:prstClr val="white"/>
                </a:solidFill>
              </a:rPr>
              <a:t>, there are also observational data showing that </a:t>
            </a:r>
            <a:r>
              <a:rPr lang="en-US" dirty="0">
                <a:solidFill>
                  <a:srgbClr val="FFFF00"/>
                </a:solidFill>
              </a:rPr>
              <a:t>higher FT4 </a:t>
            </a:r>
            <a:r>
              <a:rPr lang="en-US" dirty="0">
                <a:solidFill>
                  <a:prstClr val="white"/>
                </a:solidFill>
              </a:rPr>
              <a:t>concentrations are associated with </a:t>
            </a:r>
            <a:r>
              <a:rPr lang="en-US" dirty="0">
                <a:solidFill>
                  <a:srgbClr val="FFFF00"/>
                </a:solidFill>
              </a:rPr>
              <a:t>mortality in the elderly</a:t>
            </a:r>
            <a:r>
              <a:rPr lang="en-US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93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60" y="425004"/>
            <a:ext cx="9354394" cy="5823396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Target </a:t>
            </a:r>
            <a:r>
              <a:rPr lang="en-US" dirty="0">
                <a:solidFill>
                  <a:prstClr val="white"/>
                </a:solidFill>
              </a:rPr>
              <a:t>serum TSH should likely be raised in older persons, especially the oldest old (</a:t>
            </a:r>
            <a:r>
              <a:rPr lang="en-US" dirty="0">
                <a:solidFill>
                  <a:srgbClr val="FFFF00"/>
                </a:solidFill>
              </a:rPr>
              <a:t>patients &gt;80 years</a:t>
            </a:r>
            <a:r>
              <a:rPr lang="en-US" dirty="0">
                <a:solidFill>
                  <a:prstClr val="white"/>
                </a:solidFill>
              </a:rPr>
              <a:t>), given data showing that serum </a:t>
            </a:r>
            <a:r>
              <a:rPr lang="en-US" dirty="0">
                <a:solidFill>
                  <a:srgbClr val="FFFF00"/>
                </a:solidFill>
              </a:rPr>
              <a:t>TSH levels rise with age </a:t>
            </a:r>
            <a:r>
              <a:rPr lang="en-US" dirty="0">
                <a:solidFill>
                  <a:prstClr val="white"/>
                </a:solidFill>
              </a:rPr>
              <a:t>in normal individuals who are free of thyroid disease.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If maintaining a </a:t>
            </a:r>
            <a:r>
              <a:rPr lang="en-US" dirty="0">
                <a:solidFill>
                  <a:srgbClr val="FFFF00"/>
                </a:solidFill>
              </a:rPr>
              <a:t>regular daily schedule of L-T4 therapy </a:t>
            </a:r>
            <a:r>
              <a:rPr lang="en-US" dirty="0">
                <a:solidFill>
                  <a:prstClr val="white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problematic</a:t>
            </a:r>
            <a:r>
              <a:rPr lang="en-US" dirty="0">
                <a:solidFill>
                  <a:prstClr val="white"/>
                </a:solidFill>
              </a:rPr>
              <a:t> in an elderly individual, consideration could be given to a guardian or visiting nurse giving </a:t>
            </a:r>
            <a:r>
              <a:rPr lang="en-US" dirty="0">
                <a:solidFill>
                  <a:srgbClr val="FFFF00"/>
                </a:solidFill>
              </a:rPr>
              <a:t>all the L-T4 pills once weekly </a:t>
            </a:r>
            <a:r>
              <a:rPr lang="en-US" dirty="0">
                <a:solidFill>
                  <a:prstClr val="white"/>
                </a:solidFill>
              </a:rPr>
              <a:t>(or </a:t>
            </a:r>
            <a:r>
              <a:rPr lang="en-US" dirty="0">
                <a:solidFill>
                  <a:srgbClr val="FFFF00"/>
                </a:solidFill>
              </a:rPr>
              <a:t>half the pills twice weekly</a:t>
            </a:r>
            <a:r>
              <a:rPr lang="en-US" dirty="0">
                <a:solidFill>
                  <a:prstClr val="white"/>
                </a:solidFill>
              </a:rPr>
              <a:t>), if appropriate.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52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244699"/>
            <a:ext cx="11384923" cy="6003701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How </a:t>
            </a:r>
            <a:r>
              <a:rPr lang="en-US" dirty="0">
                <a:solidFill>
                  <a:prstClr val="white"/>
                </a:solidFill>
              </a:rPr>
              <a:t>should levothyroxine therapy be managed in the elderly </a:t>
            </a:r>
            <a:r>
              <a:rPr lang="en-US" dirty="0" smtClean="0">
                <a:solidFill>
                  <a:prstClr val="white"/>
                </a:solidFill>
              </a:rPr>
              <a:t>with hypothyroidism</a:t>
            </a:r>
            <a:r>
              <a:rPr lang="en-US" dirty="0">
                <a:solidFill>
                  <a:prstClr val="white"/>
                </a:solidFill>
              </a:rPr>
              <a:t>?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C000"/>
                </a:solidFill>
              </a:rPr>
              <a:t>Recommendation</a:t>
            </a:r>
            <a:r>
              <a:rPr lang="en-US" dirty="0" smtClean="0">
                <a:solidFill>
                  <a:prstClr val="white"/>
                </a:solidFill>
              </a:rPr>
              <a:t> (</a:t>
            </a:r>
            <a:r>
              <a:rPr lang="en-US" dirty="0">
                <a:solidFill>
                  <a:srgbClr val="FFFF00"/>
                </a:solidFill>
              </a:rPr>
              <a:t>ATA</a:t>
            </a:r>
            <a:r>
              <a:rPr lang="en-US" dirty="0">
                <a:solidFill>
                  <a:prstClr val="white"/>
                </a:solidFill>
              </a:rPr>
              <a:t>) </a:t>
            </a:r>
            <a:endParaRPr lang="en-US" dirty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In general, levothyroxine should be initiated with </a:t>
            </a:r>
            <a:r>
              <a:rPr lang="en-US" dirty="0">
                <a:solidFill>
                  <a:srgbClr val="FFFF00"/>
                </a:solidFill>
              </a:rPr>
              <a:t>low doses</a:t>
            </a:r>
            <a:r>
              <a:rPr lang="en-US" dirty="0">
                <a:solidFill>
                  <a:prstClr val="white"/>
                </a:solidFill>
              </a:rPr>
              <a:t>, and the dose </a:t>
            </a:r>
            <a:r>
              <a:rPr lang="en-US" dirty="0">
                <a:solidFill>
                  <a:srgbClr val="FFFF00"/>
                </a:solidFill>
              </a:rPr>
              <a:t>titrated slowly based on serum TSH </a:t>
            </a:r>
            <a:r>
              <a:rPr lang="en-US" dirty="0">
                <a:solidFill>
                  <a:prstClr val="white"/>
                </a:solidFill>
              </a:rPr>
              <a:t>measurements. It should be recognized that normal serum TSH ranges are </a:t>
            </a:r>
            <a:r>
              <a:rPr lang="en-US" dirty="0">
                <a:solidFill>
                  <a:srgbClr val="FFFF00"/>
                </a:solidFill>
              </a:rPr>
              <a:t>higher</a:t>
            </a:r>
            <a:r>
              <a:rPr lang="en-US" dirty="0">
                <a:solidFill>
                  <a:prstClr val="white"/>
                </a:solidFill>
              </a:rPr>
              <a:t> in older populations (such as those </a:t>
            </a:r>
            <a:r>
              <a:rPr lang="en-US" dirty="0">
                <a:solidFill>
                  <a:srgbClr val="FFFF00"/>
                </a:solidFill>
              </a:rPr>
              <a:t>over 65 years</a:t>
            </a:r>
            <a:r>
              <a:rPr lang="en-US" dirty="0">
                <a:solidFill>
                  <a:prstClr val="white"/>
                </a:solidFill>
              </a:rPr>
              <a:t>), and that </a:t>
            </a:r>
            <a:r>
              <a:rPr lang="en-US" dirty="0">
                <a:solidFill>
                  <a:srgbClr val="FFFF00"/>
                </a:solidFill>
              </a:rPr>
              <a:t>higher serum TSH targets </a:t>
            </a:r>
            <a:r>
              <a:rPr lang="en-US" dirty="0">
                <a:solidFill>
                  <a:prstClr val="white"/>
                </a:solidFill>
              </a:rPr>
              <a:t>may be appropriate. 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Strong</a:t>
            </a:r>
            <a:r>
              <a:rPr lang="en-US" dirty="0">
                <a:solidFill>
                  <a:prstClr val="white"/>
                </a:solidFill>
              </a:rPr>
              <a:t> recommendation. </a:t>
            </a:r>
            <a:r>
              <a:rPr lang="en-US" dirty="0">
                <a:solidFill>
                  <a:srgbClr val="FFFF00"/>
                </a:solidFill>
              </a:rPr>
              <a:t>Moderate</a:t>
            </a:r>
            <a:r>
              <a:rPr lang="en-US" dirty="0">
                <a:solidFill>
                  <a:prstClr val="white"/>
                </a:solidFill>
              </a:rPr>
              <a:t> quality evidence.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01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452718"/>
            <a:ext cx="9458406" cy="667744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Subclinical hypothyroidism: </a:t>
            </a:r>
            <a:br>
              <a:rPr lang="en-US" sz="20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30" y="1378040"/>
            <a:ext cx="10522038" cy="4870360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S</a:t>
            </a:r>
            <a:r>
              <a:rPr lang="en-US" dirty="0" smtClean="0">
                <a:solidFill>
                  <a:prstClr val="white"/>
                </a:solidFill>
              </a:rPr>
              <a:t>ome </a:t>
            </a:r>
            <a:r>
              <a:rPr lang="en-US" dirty="0">
                <a:solidFill>
                  <a:prstClr val="white"/>
                </a:solidFill>
              </a:rPr>
              <a:t>data suggest that that </a:t>
            </a:r>
            <a:r>
              <a:rPr lang="en-US" dirty="0">
                <a:solidFill>
                  <a:srgbClr val="FFFF00"/>
                </a:solidFill>
              </a:rPr>
              <a:t>subclinical hypothyroidism </a:t>
            </a:r>
            <a:r>
              <a:rPr lang="en-US" dirty="0">
                <a:solidFill>
                  <a:prstClr val="white"/>
                </a:solidFill>
              </a:rPr>
              <a:t>may be associated with </a:t>
            </a:r>
            <a:r>
              <a:rPr lang="en-US" dirty="0">
                <a:solidFill>
                  <a:srgbClr val="FFFF00"/>
                </a:solidFill>
              </a:rPr>
              <a:t>increased mortality, </a:t>
            </a:r>
            <a:r>
              <a:rPr lang="en-US" dirty="0">
                <a:solidFill>
                  <a:prstClr val="white"/>
                </a:solidFill>
              </a:rPr>
              <a:t>possibly limited to those with </a:t>
            </a:r>
            <a:r>
              <a:rPr lang="en-US" dirty="0">
                <a:solidFill>
                  <a:srgbClr val="FFFF00"/>
                </a:solidFill>
              </a:rPr>
              <a:t>cardiac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disease</a:t>
            </a:r>
            <a:r>
              <a:rPr lang="en-US" dirty="0">
                <a:solidFill>
                  <a:prstClr val="white"/>
                </a:solidFill>
              </a:rPr>
              <a:t> such as </a:t>
            </a:r>
            <a:r>
              <a:rPr lang="en-US" dirty="0">
                <a:solidFill>
                  <a:srgbClr val="FFFF00"/>
                </a:solidFill>
              </a:rPr>
              <a:t>congestive heart failure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There are observational data showing </a:t>
            </a:r>
            <a:r>
              <a:rPr lang="en-US" dirty="0">
                <a:solidFill>
                  <a:srgbClr val="FFFF00"/>
                </a:solidFill>
              </a:rPr>
              <a:t>decreased mortality rates 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improved measures of wellbeing</a:t>
            </a:r>
            <a:r>
              <a:rPr lang="en-US" dirty="0">
                <a:solidFill>
                  <a:prstClr val="white"/>
                </a:solidFill>
              </a:rPr>
              <a:t> in </a:t>
            </a:r>
            <a:r>
              <a:rPr lang="en-US" dirty="0">
                <a:solidFill>
                  <a:srgbClr val="FFFF00"/>
                </a:solidFill>
              </a:rPr>
              <a:t>elderly</a:t>
            </a:r>
            <a:r>
              <a:rPr lang="en-US" dirty="0">
                <a:solidFill>
                  <a:prstClr val="white"/>
                </a:solidFill>
              </a:rPr>
              <a:t> persons with </a:t>
            </a:r>
            <a:r>
              <a:rPr lang="en-US" dirty="0">
                <a:solidFill>
                  <a:srgbClr val="FFFF00"/>
                </a:solidFill>
              </a:rPr>
              <a:t>TSH levels that are above</a:t>
            </a:r>
            <a:r>
              <a:rPr lang="en-US" dirty="0">
                <a:solidFill>
                  <a:prstClr val="white"/>
                </a:solidFill>
              </a:rPr>
              <a:t> the traditional reference range (i.e., 0.5-4.5 mIU/L) for the general population.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22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38125"/>
            <a:ext cx="1084401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812" y="6035835"/>
            <a:ext cx="5647387" cy="60429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6214" y="2099256"/>
            <a:ext cx="10844009" cy="4540877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Prospective</a:t>
            </a:r>
            <a:r>
              <a:rPr lang="en-US" dirty="0" smtClean="0"/>
              <a:t> study 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Netherlands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599 </a:t>
            </a:r>
            <a:r>
              <a:rPr lang="en-US" dirty="0">
                <a:solidFill>
                  <a:srgbClr val="FFFF00"/>
                </a:solidFill>
              </a:rPr>
              <a:t>participants </a:t>
            </a:r>
            <a:r>
              <a:rPr lang="en-US" dirty="0"/>
              <a:t>were followed up from age </a:t>
            </a:r>
            <a:r>
              <a:rPr lang="en-US" dirty="0">
                <a:solidFill>
                  <a:srgbClr val="FFFF00"/>
                </a:solidFill>
              </a:rPr>
              <a:t>85 years through age 89 years </a:t>
            </a:r>
            <a:r>
              <a:rPr lang="en-US" dirty="0"/>
              <a:t>(mean followup, </a:t>
            </a:r>
            <a:r>
              <a:rPr lang="en-US" dirty="0">
                <a:solidFill>
                  <a:srgbClr val="FFFF00"/>
                </a:solidFill>
              </a:rPr>
              <a:t>3.7</a:t>
            </a:r>
            <a:r>
              <a:rPr lang="en-US" dirty="0"/>
              <a:t> years). </a:t>
            </a:r>
            <a:r>
              <a:rPr lang="en-US" dirty="0">
                <a:solidFill>
                  <a:srgbClr val="FFFF00"/>
                </a:solidFill>
              </a:rPr>
              <a:t>None</a:t>
            </a:r>
            <a:r>
              <a:rPr lang="en-US" dirty="0"/>
              <a:t> were taking L-thyroxine and/or antithyroid medication.</a:t>
            </a:r>
          </a:p>
          <a:p>
            <a:r>
              <a:rPr lang="en-US" dirty="0"/>
              <a:t>Main </a:t>
            </a:r>
            <a:r>
              <a:rPr lang="en-US" dirty="0" smtClean="0"/>
              <a:t>Outcome measures: </a:t>
            </a:r>
            <a:r>
              <a:rPr lang="en-US" dirty="0">
                <a:solidFill>
                  <a:srgbClr val="FFFF00"/>
                </a:solidFill>
              </a:rPr>
              <a:t>Complete thyroid status at baseline</a:t>
            </a:r>
            <a:r>
              <a:rPr lang="en-US" dirty="0"/>
              <a:t>; disability in daily life, depressive symptoms, cognitive function, and mortality from age 85 years through 89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89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304" y="5718219"/>
            <a:ext cx="11771290" cy="953037"/>
          </a:xfrm>
        </p:spPr>
        <p:txBody>
          <a:bodyPr/>
          <a:lstStyle/>
          <a:p>
            <a:r>
              <a:rPr lang="en-US" dirty="0"/>
              <a:t>Plasma levels of</a:t>
            </a:r>
            <a:r>
              <a:rPr lang="en-US" dirty="0">
                <a:solidFill>
                  <a:srgbClr val="FFFF00"/>
                </a:solidFill>
              </a:rPr>
              <a:t> thyrotropin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free thyroxine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associated</a:t>
            </a:r>
            <a:r>
              <a:rPr lang="en-US" dirty="0"/>
              <a:t> with disability in daily life, depressive symptoms, and cognitive impairment at baseline or during follow-up. 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231820"/>
            <a:ext cx="9672033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8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270457"/>
            <a:ext cx="10625070" cy="6106731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hazard </a:t>
            </a:r>
            <a:r>
              <a:rPr lang="en-US" dirty="0" smtClean="0">
                <a:solidFill>
                  <a:srgbClr val="FFFF00"/>
                </a:solidFill>
              </a:rPr>
              <a:t>ratio </a:t>
            </a:r>
            <a:r>
              <a:rPr lang="en-US" dirty="0">
                <a:solidFill>
                  <a:srgbClr val="FFFF00"/>
                </a:solidFill>
              </a:rPr>
              <a:t>for mortality per SD increase </a:t>
            </a:r>
            <a:r>
              <a:rPr lang="en-US" dirty="0"/>
              <a:t>of 2.71 mIU/L of </a:t>
            </a:r>
            <a:r>
              <a:rPr lang="en-US" dirty="0" smtClean="0">
                <a:solidFill>
                  <a:srgbClr val="FFC000"/>
                </a:solidFill>
              </a:rPr>
              <a:t>thyrotropin </a:t>
            </a:r>
            <a:r>
              <a:rPr lang="en-US" dirty="0" smtClean="0">
                <a:solidFill>
                  <a:srgbClr val="FFFF00"/>
                </a:solidFill>
              </a:rPr>
              <a:t>was </a:t>
            </a:r>
            <a:r>
              <a:rPr lang="en-US" dirty="0">
                <a:solidFill>
                  <a:srgbClr val="FFFF00"/>
                </a:solidFill>
              </a:rPr>
              <a:t>0.77 </a:t>
            </a:r>
            <a:r>
              <a:rPr lang="en-US" dirty="0"/>
              <a:t>(95% confidence interval [CI], 0.63-0.94; P=.009).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HR for </a:t>
            </a:r>
            <a:r>
              <a:rPr lang="en-US" dirty="0" smtClean="0">
                <a:solidFill>
                  <a:srgbClr val="FFFF00"/>
                </a:solidFill>
              </a:rPr>
              <a:t>mortality per </a:t>
            </a:r>
            <a:r>
              <a:rPr lang="en-US" dirty="0">
                <a:solidFill>
                  <a:srgbClr val="FFFF00"/>
                </a:solidFill>
              </a:rPr>
              <a:t>SD increase </a:t>
            </a:r>
            <a:r>
              <a:rPr lang="en-US" dirty="0"/>
              <a:t>of 0.21 ng/dL (</a:t>
            </a:r>
            <a:r>
              <a:rPr lang="en-US" dirty="0" smtClean="0"/>
              <a:t>2.67 pmol/L</a:t>
            </a:r>
            <a:r>
              <a:rPr lang="en-US" dirty="0"/>
              <a:t>) of </a:t>
            </a:r>
            <a:r>
              <a:rPr lang="en-US" dirty="0">
                <a:solidFill>
                  <a:srgbClr val="FFC000"/>
                </a:solidFill>
              </a:rPr>
              <a:t>free thyroxine </a:t>
            </a:r>
            <a:r>
              <a:rPr lang="en-US" dirty="0">
                <a:solidFill>
                  <a:srgbClr val="FFFF00"/>
                </a:solidFill>
              </a:rPr>
              <a:t>increased 1.16-fold </a:t>
            </a:r>
            <a:r>
              <a:rPr lang="en-US" dirty="0"/>
              <a:t>(</a:t>
            </a:r>
            <a:r>
              <a:rPr lang="en-US" dirty="0" smtClean="0"/>
              <a:t>95% CI</a:t>
            </a:r>
            <a:r>
              <a:rPr lang="en-US" dirty="0"/>
              <a:t>, 1.04-1.30; P=.009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Conclusions: </a:t>
            </a:r>
            <a:r>
              <a:rPr lang="en-US" dirty="0"/>
              <a:t>E</a:t>
            </a:r>
            <a:r>
              <a:rPr lang="en-US" dirty="0" smtClean="0"/>
              <a:t>lderly </a:t>
            </a:r>
            <a:r>
              <a:rPr lang="en-US" dirty="0"/>
              <a:t>individuals with </a:t>
            </a:r>
            <a:r>
              <a:rPr lang="en-US" dirty="0" smtClean="0"/>
              <a:t>abnormally </a:t>
            </a:r>
            <a:r>
              <a:rPr lang="en-US" dirty="0" smtClean="0">
                <a:solidFill>
                  <a:srgbClr val="FFFF00"/>
                </a:solidFill>
              </a:rPr>
              <a:t>high </a:t>
            </a:r>
            <a:r>
              <a:rPr lang="en-US" dirty="0">
                <a:solidFill>
                  <a:srgbClr val="FFFF00"/>
                </a:solidFill>
              </a:rPr>
              <a:t>levels of thyrotropin </a:t>
            </a:r>
            <a:r>
              <a:rPr lang="en-US" dirty="0"/>
              <a:t>do </a:t>
            </a:r>
            <a:r>
              <a:rPr lang="en-US" dirty="0">
                <a:solidFill>
                  <a:srgbClr val="FFFF00"/>
                </a:solidFill>
              </a:rPr>
              <a:t>not </a:t>
            </a:r>
            <a:r>
              <a:rPr lang="en-US" dirty="0"/>
              <a:t>experience </a:t>
            </a:r>
            <a:r>
              <a:rPr lang="en-US" dirty="0">
                <a:solidFill>
                  <a:srgbClr val="FFFF00"/>
                </a:solidFill>
              </a:rPr>
              <a:t>adverse effects </a:t>
            </a:r>
            <a:r>
              <a:rPr lang="en-US" dirty="0"/>
              <a:t>and may have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prolonged </a:t>
            </a:r>
            <a:r>
              <a:rPr lang="en-US" dirty="0">
                <a:solidFill>
                  <a:srgbClr val="FFFF00"/>
                </a:solidFill>
              </a:rPr>
              <a:t>life span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32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540914"/>
            <a:ext cx="10187188" cy="58341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still </a:t>
            </a:r>
            <a:r>
              <a:rPr lang="en-US" dirty="0">
                <a:solidFill>
                  <a:srgbClr val="FFFF00"/>
                </a:solidFill>
              </a:rPr>
              <a:t>unanswered questions </a:t>
            </a:r>
            <a:r>
              <a:rPr lang="en-US" dirty="0"/>
              <a:t>about the effects of </a:t>
            </a:r>
            <a:r>
              <a:rPr lang="en-US" dirty="0">
                <a:solidFill>
                  <a:srgbClr val="FFFF00"/>
                </a:solidFill>
              </a:rPr>
              <a:t>levothyroxine</a:t>
            </a:r>
            <a:r>
              <a:rPr lang="en-US" dirty="0"/>
              <a:t> on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risk</a:t>
            </a:r>
            <a:r>
              <a:rPr lang="en-US" dirty="0"/>
              <a:t> and about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individuals </a:t>
            </a:r>
            <a:r>
              <a:rPr lang="en-US" dirty="0">
                <a:solidFill>
                  <a:srgbClr val="FFFF00"/>
                </a:solidFill>
              </a:rPr>
              <a:t>with more severe </a:t>
            </a:r>
            <a:r>
              <a:rPr lang="en-US" dirty="0"/>
              <a:t>subclinical hypothyroidism and those with </a:t>
            </a:r>
            <a:r>
              <a:rPr lang="en-US" dirty="0">
                <a:solidFill>
                  <a:srgbClr val="FFFF00"/>
                </a:solidFill>
              </a:rPr>
              <a:t>symptomatology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FFFF00"/>
                </a:solidFill>
              </a:rPr>
              <a:t>7%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randomised controlled trials </a:t>
            </a:r>
            <a:r>
              <a:rPr lang="en-US" dirty="0" smtClean="0"/>
              <a:t>specifically </a:t>
            </a:r>
            <a:r>
              <a:rPr lang="en-US" dirty="0">
                <a:solidFill>
                  <a:srgbClr val="FFFF00"/>
                </a:solidFill>
              </a:rPr>
              <a:t>target older </a:t>
            </a:r>
            <a:r>
              <a:rPr lang="en-US" dirty="0" smtClean="0">
                <a:solidFill>
                  <a:srgbClr val="FFFF00"/>
                </a:solidFill>
              </a:rPr>
              <a:t>patients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absence of </a:t>
            </a:r>
            <a:r>
              <a:rPr lang="en-US" dirty="0"/>
              <a:t>randomised controlled trials, </a:t>
            </a:r>
            <a:r>
              <a:rPr lang="en-US" dirty="0">
                <a:solidFill>
                  <a:srgbClr val="FFFF00"/>
                </a:solidFill>
              </a:rPr>
              <a:t>observational studies </a:t>
            </a:r>
            <a:r>
              <a:rPr lang="en-US" dirty="0" smtClean="0"/>
              <a:t>may be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good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alternative</a:t>
            </a:r>
            <a:r>
              <a:rPr lang="en-US" dirty="0"/>
              <a:t> to provide individual </a:t>
            </a:r>
            <a:r>
              <a:rPr lang="en-US" dirty="0" smtClean="0">
                <a:solidFill>
                  <a:srgbClr val="FFFF00"/>
                </a:solidFill>
              </a:rPr>
              <a:t>treatment  recommendations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183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605308"/>
            <a:ext cx="10148551" cy="5643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Guideline </a:t>
            </a:r>
            <a:r>
              <a:rPr lang="en-US" dirty="0">
                <a:solidFill>
                  <a:srgbClr val="FFFF00"/>
                </a:solidFill>
              </a:rPr>
              <a:t>recommendations </a:t>
            </a:r>
            <a:r>
              <a:rPr lang="en-US" dirty="0"/>
              <a:t>for management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are based on </a:t>
            </a:r>
            <a:r>
              <a:rPr lang="en-US" dirty="0" smtClean="0">
                <a:solidFill>
                  <a:srgbClr val="FFFF00"/>
                </a:solidFill>
              </a:rPr>
              <a:t>observational</a:t>
            </a:r>
            <a:r>
              <a:rPr lang="en-US" dirty="0" smtClean="0"/>
              <a:t> studies </a:t>
            </a:r>
            <a:r>
              <a:rPr lang="en-US" dirty="0"/>
              <a:t>including collaborative </a:t>
            </a:r>
            <a:r>
              <a:rPr lang="en-US" dirty="0">
                <a:solidFill>
                  <a:srgbClr val="FFFF00"/>
                </a:solidFill>
              </a:rPr>
              <a:t>IPD meta-analyses, </a:t>
            </a:r>
            <a:r>
              <a:rPr lang="en-US" dirty="0" smtClean="0"/>
              <a:t>because large </a:t>
            </a:r>
            <a:r>
              <a:rPr lang="en-US" dirty="0"/>
              <a:t>randomised controlled trials with hard </a:t>
            </a:r>
            <a:r>
              <a:rPr lang="en-US" dirty="0" smtClean="0"/>
              <a:t>clinical endpoints </a:t>
            </a:r>
            <a:r>
              <a:rPr lang="en-US" dirty="0"/>
              <a:t>are scarce.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Cochrane </a:t>
            </a:r>
            <a:r>
              <a:rPr lang="en-US" dirty="0" smtClean="0">
                <a:solidFill>
                  <a:srgbClr val="FFFF00"/>
                </a:solidFill>
              </a:rPr>
              <a:t>review </a:t>
            </a:r>
            <a:r>
              <a:rPr lang="en-US" dirty="0" smtClean="0"/>
              <a:t>of 11 randomised clinical trials: showed </a:t>
            </a:r>
            <a:r>
              <a:rPr lang="en-US" dirty="0"/>
              <a:t>that </a:t>
            </a:r>
            <a:r>
              <a:rPr lang="en-US" dirty="0" smtClean="0">
                <a:solidFill>
                  <a:srgbClr val="FFFF00"/>
                </a:solidFill>
              </a:rPr>
              <a:t>levothyroxine</a:t>
            </a:r>
            <a:r>
              <a:rPr lang="en-US" dirty="0" smtClean="0"/>
              <a:t> </a:t>
            </a:r>
            <a:r>
              <a:rPr lang="en-US" dirty="0"/>
              <a:t>replacement </a:t>
            </a:r>
            <a:r>
              <a:rPr lang="en-US" dirty="0" smtClean="0"/>
              <a:t>therapy did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result in a significant difference in </a:t>
            </a:r>
            <a:r>
              <a:rPr lang="en-US" dirty="0" smtClean="0">
                <a:solidFill>
                  <a:srgbClr val="FFFF00"/>
                </a:solidFill>
              </a:rPr>
              <a:t>health-related </a:t>
            </a:r>
            <a:r>
              <a:rPr lang="en-US" dirty="0">
                <a:solidFill>
                  <a:srgbClr val="FFFF00"/>
                </a:solidFill>
              </a:rPr>
              <a:t>quality </a:t>
            </a:r>
            <a:r>
              <a:rPr lang="en-US" dirty="0" smtClean="0">
                <a:solidFill>
                  <a:srgbClr val="FFFF00"/>
                </a:solidFill>
              </a:rPr>
              <a:t>of life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, compared with </a:t>
            </a:r>
            <a:r>
              <a:rPr lang="en-US" dirty="0">
                <a:solidFill>
                  <a:srgbClr val="FFFF00"/>
                </a:solidFill>
              </a:rPr>
              <a:t>placebo or </a:t>
            </a:r>
            <a:r>
              <a:rPr lang="en-US" dirty="0" smtClean="0">
                <a:solidFill>
                  <a:srgbClr val="FFFF00"/>
                </a:solidFill>
              </a:rPr>
              <a:t>no treatment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1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528034"/>
            <a:ext cx="9403742" cy="5720365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During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ageing</a:t>
            </a:r>
            <a:r>
              <a:rPr lang="en-US" dirty="0">
                <a:solidFill>
                  <a:prstClr val="white"/>
                </a:solidFill>
              </a:rPr>
              <a:t>, changes occur in thyroid </a:t>
            </a:r>
            <a:r>
              <a:rPr lang="en-US" dirty="0">
                <a:solidFill>
                  <a:srgbClr val="FFFF00"/>
                </a:solidFill>
              </a:rPr>
              <a:t>structure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function</a:t>
            </a:r>
            <a:r>
              <a:rPr lang="en-US" dirty="0">
                <a:solidFill>
                  <a:prstClr val="white"/>
                </a:solidFill>
              </a:rPr>
              <a:t> that affect thyroid hormone production, metabolism, transport, and action.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size</a:t>
            </a:r>
            <a:r>
              <a:rPr lang="en-US" dirty="0">
                <a:solidFill>
                  <a:prstClr val="white"/>
                </a:solidFill>
              </a:rPr>
              <a:t> of the thyroid gland </a:t>
            </a:r>
            <a:r>
              <a:rPr lang="en-US" dirty="0">
                <a:solidFill>
                  <a:srgbClr val="FFFF00"/>
                </a:solidFill>
              </a:rPr>
              <a:t>decreases</a:t>
            </a:r>
            <a:r>
              <a:rPr lang="en-US" dirty="0">
                <a:solidFill>
                  <a:prstClr val="white"/>
                </a:solidFill>
              </a:rPr>
              <a:t> in older people without nodular disease and the position is </a:t>
            </a:r>
            <a:r>
              <a:rPr lang="en-US" dirty="0">
                <a:solidFill>
                  <a:srgbClr val="FFFF00"/>
                </a:solidFill>
              </a:rPr>
              <a:t>more caudal</a:t>
            </a:r>
            <a:r>
              <a:rPr lang="en-US" dirty="0">
                <a:solidFill>
                  <a:prstClr val="white"/>
                </a:solidFill>
              </a:rPr>
              <a:t> than in younger individuals.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Most evidence regarding </a:t>
            </a:r>
            <a:r>
              <a:rPr lang="en-US" dirty="0">
                <a:solidFill>
                  <a:srgbClr val="FFFF00"/>
                </a:solidFill>
              </a:rPr>
              <a:t>changes in thyroid hormone secretion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metabolism</a:t>
            </a:r>
            <a:r>
              <a:rPr lang="en-US" dirty="0">
                <a:solidFill>
                  <a:prstClr val="white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transport</a:t>
            </a:r>
            <a:r>
              <a:rPr lang="en-US" dirty="0">
                <a:solidFill>
                  <a:prstClr val="white"/>
                </a:solidFill>
              </a:rPr>
              <a:t> with increasing age comes from </a:t>
            </a:r>
            <a:r>
              <a:rPr lang="en-US" dirty="0">
                <a:solidFill>
                  <a:srgbClr val="FFFF00"/>
                </a:solidFill>
              </a:rPr>
              <a:t>rats and mice </a:t>
            </a:r>
            <a:r>
              <a:rPr lang="en-US" dirty="0">
                <a:solidFill>
                  <a:prstClr val="white"/>
                </a:solidFill>
              </a:rPr>
              <a:t>(table 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03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53" t="62158" r="1710" b="495"/>
          <a:stretch/>
        </p:blipFill>
        <p:spPr>
          <a:xfrm>
            <a:off x="697625" y="1359526"/>
            <a:ext cx="10043356" cy="1942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25" y="3546519"/>
            <a:ext cx="10043356" cy="2957311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sz="1900" dirty="0">
                <a:solidFill>
                  <a:prstClr val="white"/>
                </a:solidFill>
              </a:rPr>
              <a:t>A </a:t>
            </a:r>
            <a:r>
              <a:rPr lang="en-US" sz="1900" dirty="0">
                <a:solidFill>
                  <a:srgbClr val="FFFF00"/>
                </a:solidFill>
              </a:rPr>
              <a:t>Cochrane review of 11 </a:t>
            </a:r>
            <a:r>
              <a:rPr lang="en-US" sz="1900" dirty="0" smtClean="0">
                <a:solidFill>
                  <a:srgbClr val="FFFF00"/>
                </a:solidFill>
              </a:rPr>
              <a:t>RCT </a:t>
            </a:r>
            <a:r>
              <a:rPr lang="en-US" sz="1900" dirty="0" smtClean="0">
                <a:solidFill>
                  <a:prstClr val="white"/>
                </a:solidFill>
              </a:rPr>
              <a:t>comparing </a:t>
            </a:r>
            <a:r>
              <a:rPr lang="en-US" sz="1900" dirty="0">
                <a:solidFill>
                  <a:prstClr val="white"/>
                </a:solidFill>
              </a:rPr>
              <a:t>thyroid hormone replacement with </a:t>
            </a:r>
            <a:r>
              <a:rPr lang="en-US" sz="1900" dirty="0">
                <a:solidFill>
                  <a:srgbClr val="FFFF00"/>
                </a:solidFill>
              </a:rPr>
              <a:t>placebo</a:t>
            </a:r>
            <a:r>
              <a:rPr lang="en-US" sz="1900" dirty="0">
                <a:solidFill>
                  <a:prstClr val="white"/>
                </a:solidFill>
              </a:rPr>
              <a:t> or </a:t>
            </a:r>
            <a:r>
              <a:rPr lang="en-US" sz="1900" dirty="0">
                <a:solidFill>
                  <a:srgbClr val="FFFF00"/>
                </a:solidFill>
              </a:rPr>
              <a:t>no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 smtClean="0">
                <a:solidFill>
                  <a:prstClr val="white"/>
                </a:solidFill>
              </a:rPr>
              <a:t>treatment</a:t>
            </a:r>
            <a:endParaRPr lang="en-US" sz="1900" dirty="0">
              <a:solidFill>
                <a:prstClr val="white"/>
              </a:solidFill>
            </a:endParaRPr>
          </a:p>
          <a:p>
            <a:endParaRPr lang="en-US" sz="1800" dirty="0" smtClean="0">
              <a:solidFill>
                <a:prstClr val="white"/>
              </a:solidFill>
            </a:endParaRPr>
          </a:p>
          <a:p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350 participants 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dult with SCH, </a:t>
            </a:r>
            <a:r>
              <a:rPr lang="en-US" dirty="0" smtClean="0">
                <a:solidFill>
                  <a:srgbClr val="FFFF00"/>
                </a:solidFill>
              </a:rPr>
              <a:t>receiving replacement treatment</a:t>
            </a:r>
          </a:p>
          <a:p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/>
              <a:t>duration of follow-up was one </a:t>
            </a:r>
            <a:r>
              <a:rPr lang="en-US" dirty="0" smtClean="0"/>
              <a:t>month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FFC000"/>
                </a:solidFill>
              </a:rPr>
              <a:t>Cochrane Database of Systematic Reviews 2007, Issue 3. Art. No.: CD003419.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" r="4848" b="69540"/>
          <a:stretch/>
        </p:blipFill>
        <p:spPr>
          <a:xfrm>
            <a:off x="697625" y="116716"/>
            <a:ext cx="10043355" cy="15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97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80304"/>
            <a:ext cx="10328856" cy="606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Primary outcomes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Cardiovascular </a:t>
            </a:r>
            <a:r>
              <a:rPr lang="en-US" dirty="0"/>
              <a:t>mortality or </a:t>
            </a:r>
            <a:r>
              <a:rPr lang="en-US" dirty="0" smtClean="0"/>
              <a:t>morbidity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Improvement </a:t>
            </a:r>
            <a:r>
              <a:rPr lang="en-US" dirty="0"/>
              <a:t>in symptoms and signs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Health-related quality of life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We did not identify any trial that assessed (cardiovascular) mortality or morbidity.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Secondary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outcomes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</a:t>
            </a:r>
            <a:r>
              <a:rPr lang="en-US" dirty="0" smtClean="0"/>
              <a:t>ll-cause mortality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</a:t>
            </a:r>
            <a:r>
              <a:rPr lang="en-US" dirty="0" smtClean="0"/>
              <a:t>ormalisation </a:t>
            </a:r>
            <a:r>
              <a:rPr lang="en-US" dirty="0"/>
              <a:t>of TSH levels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lipid </a:t>
            </a:r>
            <a:r>
              <a:rPr lang="en-US" dirty="0"/>
              <a:t>levels </a:t>
            </a:r>
            <a:r>
              <a:rPr lang="en-US" dirty="0" smtClean="0"/>
              <a:t>(cholesterol</a:t>
            </a:r>
            <a:r>
              <a:rPr lang="en-US" dirty="0"/>
              <a:t>, </a:t>
            </a:r>
            <a:r>
              <a:rPr lang="en-US" dirty="0" smtClean="0"/>
              <a:t>LDL,HDL,triglycerides)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</a:t>
            </a:r>
            <a:r>
              <a:rPr lang="en-US" dirty="0" smtClean="0"/>
              <a:t>ystolic </a:t>
            </a:r>
            <a:r>
              <a:rPr lang="en-US" dirty="0"/>
              <a:t>and diastolic heart </a:t>
            </a:r>
            <a:r>
              <a:rPr lang="en-US" dirty="0" smtClean="0"/>
              <a:t>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</a:t>
            </a:r>
            <a:r>
              <a:rPr lang="en-US" dirty="0" smtClean="0"/>
              <a:t>dverse </a:t>
            </a:r>
            <a:r>
              <a:rPr lang="en-US" dirty="0"/>
              <a:t>effects </a:t>
            </a:r>
            <a:r>
              <a:rPr lang="en-US" dirty="0" smtClean="0"/>
              <a:t>(e.g hyperthyroidism </a:t>
            </a:r>
            <a:r>
              <a:rPr lang="en-US" dirty="0"/>
              <a:t>symptoms </a:t>
            </a:r>
            <a:r>
              <a:rPr lang="en-US" dirty="0" smtClean="0"/>
              <a:t>like nervousness</a:t>
            </a:r>
            <a:r>
              <a:rPr lang="en-US" dirty="0"/>
              <a:t>, palpitations; cardiac arrhythmia).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782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373487"/>
            <a:ext cx="10702344" cy="5874913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Six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studies assessed serum </a:t>
            </a:r>
            <a:r>
              <a:rPr lang="en-US" dirty="0">
                <a:solidFill>
                  <a:srgbClr val="FFFF00"/>
                </a:solidFill>
              </a:rPr>
              <a:t>lipids</a:t>
            </a:r>
            <a:r>
              <a:rPr lang="en-US" dirty="0">
                <a:solidFill>
                  <a:prstClr val="white"/>
                </a:solidFill>
              </a:rPr>
              <a:t>, there was a </a:t>
            </a:r>
            <a:r>
              <a:rPr lang="en-US" dirty="0">
                <a:solidFill>
                  <a:srgbClr val="FFFF00"/>
                </a:solidFill>
              </a:rPr>
              <a:t>trend for reduction </a:t>
            </a:r>
            <a:r>
              <a:rPr lang="en-US" dirty="0">
                <a:solidFill>
                  <a:prstClr val="white"/>
                </a:solidFill>
              </a:rPr>
              <a:t>in some parameters following levothyroxine replacement. 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Total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cholesterol</a:t>
            </a:r>
            <a:r>
              <a:rPr lang="en-US" dirty="0"/>
              <a:t> levels were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significantly improved by </a:t>
            </a:r>
            <a:r>
              <a:rPr lang="en-US" dirty="0" smtClean="0"/>
              <a:t>thyroid hormone </a:t>
            </a:r>
            <a:r>
              <a:rPr lang="en-US" dirty="0"/>
              <a:t>replacement therapy (though a </a:t>
            </a:r>
            <a:r>
              <a:rPr lang="en-US" dirty="0" smtClean="0"/>
              <a:t>trend was </a:t>
            </a:r>
            <a:r>
              <a:rPr lang="en-US" dirty="0"/>
              <a:t>noted in </a:t>
            </a:r>
            <a:r>
              <a:rPr lang="en-US" dirty="0" smtClean="0">
                <a:solidFill>
                  <a:srgbClr val="FFFF00"/>
                </a:solidFill>
              </a:rPr>
              <a:t>favour</a:t>
            </a:r>
            <a:r>
              <a:rPr lang="en-US" dirty="0" smtClean="0"/>
              <a:t> of </a:t>
            </a:r>
            <a:r>
              <a:rPr lang="en-US" dirty="0"/>
              <a:t>levothyroxine treatment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HDL-</a:t>
            </a:r>
            <a:r>
              <a:rPr lang="en-US" dirty="0" smtClean="0"/>
              <a:t> </a:t>
            </a:r>
            <a:r>
              <a:rPr lang="en-US" dirty="0"/>
              <a:t>as well as </a:t>
            </a:r>
            <a:r>
              <a:rPr lang="en-US" dirty="0">
                <a:solidFill>
                  <a:srgbClr val="FFFF00"/>
                </a:solidFill>
              </a:rPr>
              <a:t>LDL-cholesterol</a:t>
            </a:r>
            <a:r>
              <a:rPr lang="en-US" dirty="0"/>
              <a:t> </a:t>
            </a:r>
            <a:r>
              <a:rPr lang="en-US" dirty="0" smtClean="0"/>
              <a:t>also did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reveal significant effects of levothyroxine treatment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subgroup with </a:t>
            </a:r>
            <a:r>
              <a:rPr lang="en-US" dirty="0">
                <a:solidFill>
                  <a:srgbClr val="FFFF00"/>
                </a:solidFill>
              </a:rPr>
              <a:t>LDL values greater than 155 </a:t>
            </a:r>
            <a:r>
              <a:rPr lang="en-US" dirty="0"/>
              <a:t>mg/dl showed </a:t>
            </a:r>
            <a:r>
              <a:rPr lang="en-US" dirty="0" smtClean="0">
                <a:solidFill>
                  <a:srgbClr val="FFFF00"/>
                </a:solidFill>
              </a:rPr>
              <a:t>significant</a:t>
            </a:r>
            <a:r>
              <a:rPr lang="en-US" dirty="0" smtClean="0"/>
              <a:t> effects</a:t>
            </a:r>
            <a:r>
              <a:rPr lang="en-US" dirty="0"/>
              <a:t>, but this result should be regarded as </a:t>
            </a:r>
            <a:r>
              <a:rPr lang="en-US" dirty="0" smtClean="0"/>
              <a:t>hypothesis-generating only. </a:t>
            </a:r>
          </a:p>
        </p:txBody>
      </p:sp>
    </p:spTree>
    <p:extLst>
      <p:ext uri="{BB962C8B-B14F-4D97-AF65-F5344CB8AC3E}">
        <p14:creationId xmlns:p14="http://schemas.microsoft.com/office/powerpoint/2010/main" val="1792700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347730"/>
            <a:ext cx="10612192" cy="59006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study showed a statistically significant improvement in </a:t>
            </a:r>
            <a:r>
              <a:rPr lang="en-US" dirty="0">
                <a:solidFill>
                  <a:srgbClr val="FFFF00"/>
                </a:solidFill>
              </a:rPr>
              <a:t>cognitive function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>
                <a:solidFill>
                  <a:srgbClr val="FFFF00"/>
                </a:solidFill>
              </a:rPr>
              <a:t>echocardiographic parameters improved</a:t>
            </a:r>
            <a:r>
              <a:rPr lang="en-US" dirty="0"/>
              <a:t> after </a:t>
            </a:r>
            <a:r>
              <a:rPr lang="en-US" dirty="0" smtClean="0"/>
              <a:t>levothyroxine replacement </a:t>
            </a:r>
            <a:r>
              <a:rPr lang="en-US" dirty="0"/>
              <a:t>therapy, like </a:t>
            </a:r>
            <a:r>
              <a:rPr lang="en-US" dirty="0">
                <a:solidFill>
                  <a:srgbClr val="FFFF00"/>
                </a:solidFill>
              </a:rPr>
              <a:t>myocardial relaxation</a:t>
            </a:r>
            <a:r>
              <a:rPr lang="en-US" dirty="0"/>
              <a:t>, as indicated by a significant prolongation of the isovolumic relaxation time as well </a:t>
            </a:r>
            <a:r>
              <a:rPr lang="en-US" dirty="0" smtClean="0"/>
              <a:t>as diastolic </a:t>
            </a:r>
            <a:r>
              <a:rPr lang="en-US" dirty="0"/>
              <a:t>dysfunction.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FFFF00"/>
                </a:solidFill>
              </a:rPr>
              <a:t>four studies </a:t>
            </a:r>
            <a:r>
              <a:rPr lang="en-US" dirty="0"/>
              <a:t>reported</a:t>
            </a:r>
            <a:r>
              <a:rPr lang="en-US" dirty="0">
                <a:solidFill>
                  <a:srgbClr val="FFFF00"/>
                </a:solidFill>
              </a:rPr>
              <a:t> adverse events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no statistically significant </a:t>
            </a:r>
            <a:r>
              <a:rPr lang="en-US" dirty="0"/>
              <a:t>differences between </a:t>
            </a:r>
            <a:r>
              <a:rPr lang="en-US" dirty="0" smtClean="0"/>
              <a:t>groups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levothyroxine </a:t>
            </a:r>
            <a:r>
              <a:rPr lang="en-US" dirty="0">
                <a:solidFill>
                  <a:prstClr val="white"/>
                </a:solidFill>
              </a:rPr>
              <a:t>replacement therapy </a:t>
            </a:r>
            <a:r>
              <a:rPr lang="en-US" dirty="0"/>
              <a:t>did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result </a:t>
            </a:r>
            <a:r>
              <a:rPr lang="en-US" dirty="0">
                <a:solidFill>
                  <a:prstClr val="white"/>
                </a:solidFill>
              </a:rPr>
              <a:t>in a significant difference in health-related</a:t>
            </a:r>
            <a:r>
              <a:rPr lang="en-US" dirty="0">
                <a:solidFill>
                  <a:srgbClr val="FFFF00"/>
                </a:solidFill>
              </a:rPr>
              <a:t> quality of life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>
                <a:solidFill>
                  <a:prstClr val="white"/>
                </a:solidFill>
              </a:rPr>
              <a:t>, compared with placebo or no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647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7127" y="362566"/>
            <a:ext cx="9401577" cy="745017"/>
          </a:xfrm>
        </p:spPr>
        <p:txBody>
          <a:bodyPr/>
          <a:lstStyle/>
          <a:p>
            <a:r>
              <a:rPr lang="en-US" sz="2400" dirty="0" smtClean="0"/>
              <a:t>ETA Guideline 2013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91" y="5138671"/>
            <a:ext cx="9122513" cy="135442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sz="1800" dirty="0" smtClean="0">
                <a:solidFill>
                  <a:prstClr val="white"/>
                </a:solidFill>
              </a:rPr>
              <a:t>Persistent </a:t>
            </a:r>
            <a:r>
              <a:rPr lang="en-US" sz="1800" dirty="0">
                <a:solidFill>
                  <a:prstClr val="white"/>
                </a:solidFill>
              </a:rPr>
              <a:t>subclinical hypothyroidism </a:t>
            </a:r>
            <a:r>
              <a:rPr lang="en-US" sz="1800" dirty="0" smtClean="0">
                <a:solidFill>
                  <a:prstClr val="white"/>
                </a:solidFill>
              </a:rPr>
              <a:t>(</a:t>
            </a:r>
            <a:r>
              <a:rPr lang="en-US" sz="1800" dirty="0">
                <a:solidFill>
                  <a:prstClr val="white"/>
                </a:solidFill>
              </a:rPr>
              <a:t>In two occasions separated by at least 3 mont) </a:t>
            </a:r>
            <a:endParaRPr lang="en-US" sz="1800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ETA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distinguishes between patients below and above </a:t>
            </a:r>
            <a:r>
              <a:rPr lang="en-US" dirty="0">
                <a:solidFill>
                  <a:srgbClr val="FFFF00"/>
                </a:solidFill>
              </a:rPr>
              <a:t>70</a:t>
            </a:r>
            <a:r>
              <a:rPr lang="en-US" dirty="0">
                <a:solidFill>
                  <a:prstClr val="white"/>
                </a:solidFill>
              </a:rPr>
              <a:t> years of age with a more </a:t>
            </a:r>
            <a:r>
              <a:rPr lang="en-US" dirty="0">
                <a:solidFill>
                  <a:srgbClr val="FFFF00"/>
                </a:solidFill>
              </a:rPr>
              <a:t>conservative therapy in older patients </a:t>
            </a:r>
            <a:r>
              <a:rPr lang="en-US" dirty="0">
                <a:solidFill>
                  <a:prstClr val="white"/>
                </a:solidFill>
              </a:rPr>
              <a:t>(eg, a wait and see)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1107583"/>
            <a:ext cx="9401577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800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502276"/>
            <a:ext cx="10740980" cy="574612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Recommendations </a:t>
            </a:r>
            <a:r>
              <a:rPr lang="en-US" dirty="0">
                <a:solidFill>
                  <a:prstClr val="white"/>
                </a:solidFill>
              </a:rPr>
              <a:t>for the treatment of </a:t>
            </a:r>
            <a:r>
              <a:rPr lang="en-US" dirty="0">
                <a:solidFill>
                  <a:srgbClr val="FFFF00"/>
                </a:solidFill>
              </a:rPr>
              <a:t>subclinical hypothyroidism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(ETA):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For </a:t>
            </a:r>
            <a:r>
              <a:rPr lang="en-US" dirty="0">
                <a:solidFill>
                  <a:prstClr val="white"/>
                </a:solidFill>
              </a:rPr>
              <a:t>patients with</a:t>
            </a:r>
            <a:r>
              <a:rPr lang="en-US" dirty="0">
                <a:solidFill>
                  <a:srgbClr val="FFFF00"/>
                </a:solidFill>
              </a:rPr>
              <a:t> cardiac disease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in the elderly</a:t>
            </a:r>
            <a:r>
              <a:rPr lang="en-US" dirty="0">
                <a:solidFill>
                  <a:prstClr val="white"/>
                </a:solidFill>
              </a:rPr>
              <a:t>, a small dose of L -thyroxine should be started, </a:t>
            </a:r>
            <a:r>
              <a:rPr lang="en-US" dirty="0">
                <a:solidFill>
                  <a:srgbClr val="FFFF00"/>
                </a:solidFill>
              </a:rPr>
              <a:t>25 or 50 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n-US" dirty="0">
                <a:solidFill>
                  <a:srgbClr val="FFFF00"/>
                </a:solidFill>
              </a:rPr>
              <a:t>g daily</a:t>
            </a:r>
            <a:r>
              <a:rPr lang="en-US" dirty="0">
                <a:solidFill>
                  <a:prstClr val="white"/>
                </a:solidFill>
              </a:rPr>
              <a:t>. The dose of L -thyroxine should be increased </a:t>
            </a:r>
            <a:r>
              <a:rPr lang="en-US" dirty="0">
                <a:solidFill>
                  <a:srgbClr val="FFFF00"/>
                </a:solidFill>
              </a:rPr>
              <a:t>by 25 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n-US" dirty="0">
                <a:solidFill>
                  <a:srgbClr val="FFFF00"/>
                </a:solidFill>
              </a:rPr>
              <a:t>g/day every 14–21 days </a:t>
            </a:r>
            <a:r>
              <a:rPr lang="en-US" dirty="0">
                <a:solidFill>
                  <a:prstClr val="white"/>
                </a:solidFill>
              </a:rPr>
              <a:t>until a full replacement dose is reached. </a:t>
            </a:r>
            <a:r>
              <a:rPr lang="en-US" b="1" dirty="0" smtClean="0">
                <a:solidFill>
                  <a:srgbClr val="FFC000"/>
                </a:solidFill>
              </a:rPr>
              <a:t>3S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prstClr val="white"/>
                </a:solidFill>
              </a:rPr>
              <a:t>the elderly, any treatment for SCH should be individualised, gradual and closely monitored. </a:t>
            </a:r>
            <a:r>
              <a:rPr lang="en-US" b="1" dirty="0" smtClean="0">
                <a:solidFill>
                  <a:srgbClr val="FFC000"/>
                </a:solidFill>
              </a:rPr>
              <a:t>2S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For older patients (&gt;70–75 years), a </a:t>
            </a:r>
            <a:r>
              <a:rPr lang="en-US" dirty="0">
                <a:solidFill>
                  <a:srgbClr val="FFFF00"/>
                </a:solidFill>
              </a:rPr>
              <a:t>higher treatment target </a:t>
            </a:r>
            <a:r>
              <a:rPr lang="en-US" dirty="0">
                <a:solidFill>
                  <a:prstClr val="white"/>
                </a:solidFill>
              </a:rPr>
              <a:t>for serum TSH (around 1–5 mU/l) is acceptable. </a:t>
            </a:r>
            <a:r>
              <a:rPr lang="en-US" b="1" dirty="0" smtClean="0">
                <a:solidFill>
                  <a:srgbClr val="FFC000"/>
                </a:solidFill>
              </a:rPr>
              <a:t>3W</a:t>
            </a:r>
            <a:endParaRPr lang="en-US" b="1" dirty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endParaRPr lang="en-US" b="1" dirty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1900" dirty="0">
                <a:solidFill>
                  <a:prstClr val="white"/>
                </a:solidFill>
              </a:rPr>
              <a:t>There are </a:t>
            </a:r>
            <a:r>
              <a:rPr lang="en-US" sz="1900" dirty="0">
                <a:solidFill>
                  <a:srgbClr val="FFFF00"/>
                </a:solidFill>
              </a:rPr>
              <a:t>no recommendations for LT4/LT3 combination </a:t>
            </a:r>
            <a:r>
              <a:rPr lang="en-US" sz="1900" dirty="0">
                <a:solidFill>
                  <a:prstClr val="white"/>
                </a:solidFill>
              </a:rPr>
              <a:t>therapy specific to </a:t>
            </a:r>
            <a:r>
              <a:rPr lang="en-US" sz="1900" dirty="0">
                <a:solidFill>
                  <a:srgbClr val="FFFF00"/>
                </a:solidFill>
              </a:rPr>
              <a:t>older</a:t>
            </a:r>
            <a:r>
              <a:rPr lang="en-US" sz="1900" dirty="0">
                <a:solidFill>
                  <a:prstClr val="white"/>
                </a:solidFill>
              </a:rPr>
              <a:t> patients, and not many trials that include this age group.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186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257578"/>
            <a:ext cx="10895528" cy="6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14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2" y="231819"/>
            <a:ext cx="10947042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20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103031"/>
            <a:ext cx="10921284" cy="3381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3703347"/>
            <a:ext cx="10740980" cy="27618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TRUST </a:t>
            </a:r>
            <a:r>
              <a:rPr lang="en-US" dirty="0" smtClean="0">
                <a:solidFill>
                  <a:srgbClr val="FFFF00"/>
                </a:solidFill>
              </a:rPr>
              <a:t>trial: </a:t>
            </a:r>
            <a:r>
              <a:rPr lang="en-US" dirty="0" smtClean="0"/>
              <a:t>Double-blind</a:t>
            </a:r>
            <a:r>
              <a:rPr lang="en-US" dirty="0"/>
              <a:t>, randomized, </a:t>
            </a:r>
            <a:r>
              <a:rPr lang="en-US" dirty="0" smtClean="0"/>
              <a:t>placebo-controlled, </a:t>
            </a:r>
            <a:r>
              <a:rPr lang="en-US" dirty="0">
                <a:solidFill>
                  <a:srgbClr val="FFFF00"/>
                </a:solidFill>
              </a:rPr>
              <a:t>1 year </a:t>
            </a:r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737 </a:t>
            </a:r>
            <a:r>
              <a:rPr lang="en-US" dirty="0">
                <a:solidFill>
                  <a:srgbClr val="FFFF00"/>
                </a:solidFill>
              </a:rPr>
              <a:t>older patients persistent subclinical hypothyroidism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(368:levothyroxine-</a:t>
            </a:r>
            <a:r>
              <a:rPr lang="en-US" dirty="0" smtClean="0"/>
              <a:t>369:placebo)</a:t>
            </a:r>
            <a:r>
              <a:rPr lang="en-US" dirty="0">
                <a:solidFill>
                  <a:prstClr val="white"/>
                </a:solidFill>
              </a:rPr>
              <a:t> (average age of </a:t>
            </a:r>
            <a:r>
              <a:rPr lang="en-US" dirty="0">
                <a:solidFill>
                  <a:srgbClr val="FFFF00"/>
                </a:solidFill>
              </a:rPr>
              <a:t>74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years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median TSH of 5.75</a:t>
            </a:r>
            <a:r>
              <a:rPr lang="en-US" dirty="0">
                <a:solidFill>
                  <a:prstClr val="white"/>
                </a:solidFill>
              </a:rPr>
              <a:t> (4.60 to 19.99)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mIU/L)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/>
              <a:t>Objective: </a:t>
            </a:r>
            <a:r>
              <a:rPr lang="en-US" dirty="0"/>
              <a:t>to determine whether levothyroxine provided </a:t>
            </a:r>
            <a:r>
              <a:rPr lang="en-US" dirty="0">
                <a:solidFill>
                  <a:srgbClr val="FFFF00"/>
                </a:solidFill>
              </a:rPr>
              <a:t>clinical benefits </a:t>
            </a:r>
            <a:r>
              <a:rPr lang="en-US" dirty="0"/>
              <a:t>in older </a:t>
            </a:r>
            <a:r>
              <a:rPr lang="en-US" dirty="0" smtClean="0"/>
              <a:t>persons </a:t>
            </a:r>
          </a:p>
          <a:p>
            <a:pPr marL="0" indent="0" algn="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FFC000"/>
                </a:solidFill>
              </a:rPr>
              <a:t>N </a:t>
            </a:r>
            <a:r>
              <a:rPr lang="en-US" dirty="0">
                <a:solidFill>
                  <a:srgbClr val="FFC000"/>
                </a:solidFill>
              </a:rPr>
              <a:t>Engl J Med 2017;376:2534-44.</a:t>
            </a:r>
          </a:p>
        </p:txBody>
      </p:sp>
    </p:spTree>
    <p:extLst>
      <p:ext uri="{BB962C8B-B14F-4D97-AF65-F5344CB8AC3E}">
        <p14:creationId xmlns:p14="http://schemas.microsoft.com/office/powerpoint/2010/main" val="3357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67425"/>
            <a:ext cx="10225825" cy="6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0" y="3206839"/>
            <a:ext cx="10831133" cy="3041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Decreased secretion of thyroid hormones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reduced liver </a:t>
            </a:r>
            <a:r>
              <a:rPr lang="en-US" dirty="0">
                <a:solidFill>
                  <a:srgbClr val="FFFF00"/>
                </a:solidFill>
              </a:rPr>
              <a:t>DIO1 </a:t>
            </a:r>
            <a:r>
              <a:rPr lang="en-US" dirty="0"/>
              <a:t>activity is seen in </a:t>
            </a:r>
            <a:r>
              <a:rPr lang="en-US" dirty="0">
                <a:solidFill>
                  <a:srgbClr val="FFFF00"/>
                </a:solidFill>
              </a:rPr>
              <a:t>rats</a:t>
            </a:r>
            <a:r>
              <a:rPr lang="en-US" dirty="0"/>
              <a:t> that are ageing, </a:t>
            </a:r>
            <a:r>
              <a:rPr lang="en-US" dirty="0" smtClean="0"/>
              <a:t>despite </a:t>
            </a:r>
            <a:r>
              <a:rPr lang="en-US" dirty="0" smtClean="0">
                <a:solidFill>
                  <a:srgbClr val="FFFF00"/>
                </a:solidFill>
              </a:rPr>
              <a:t>similar </a:t>
            </a:r>
            <a:r>
              <a:rPr lang="en-US" dirty="0">
                <a:solidFill>
                  <a:srgbClr val="FFFF00"/>
                </a:solidFill>
              </a:rPr>
              <a:t>TSH </a:t>
            </a:r>
            <a:r>
              <a:rPr lang="en-US" dirty="0"/>
              <a:t>plasma concentrations.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>
                <a:solidFill>
                  <a:srgbClr val="FFFF00"/>
                </a:solidFill>
              </a:rPr>
              <a:t>old male </a:t>
            </a:r>
            <a:r>
              <a:rPr lang="en-US" dirty="0" smtClean="0">
                <a:solidFill>
                  <a:srgbClr val="FFFF00"/>
                </a:solidFill>
              </a:rPr>
              <a:t>rats, </a:t>
            </a:r>
            <a:r>
              <a:rPr lang="en-US" dirty="0">
                <a:solidFill>
                  <a:srgbClr val="FFFF00"/>
                </a:solidFill>
              </a:rPr>
              <a:t>MCT8 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FF00"/>
                </a:solidFill>
              </a:rPr>
              <a:t>reduced </a:t>
            </a:r>
            <a:r>
              <a:rPr lang="en-US" dirty="0" smtClean="0">
                <a:solidFill>
                  <a:srgbClr val="FFFF00"/>
                </a:solidFill>
              </a:rPr>
              <a:t>in the </a:t>
            </a:r>
            <a:r>
              <a:rPr lang="en-US" dirty="0">
                <a:solidFill>
                  <a:srgbClr val="FFFF00"/>
                </a:solidFill>
              </a:rPr>
              <a:t>liver</a:t>
            </a:r>
            <a:r>
              <a:rPr lang="en-US" dirty="0"/>
              <a:t>, but </a:t>
            </a:r>
            <a:r>
              <a:rPr lang="en-US" dirty="0">
                <a:solidFill>
                  <a:srgbClr val="FFFF00"/>
                </a:solidFill>
              </a:rPr>
              <a:t>not in the </a:t>
            </a:r>
            <a:r>
              <a:rPr lang="en-US" dirty="0" smtClean="0">
                <a:solidFill>
                  <a:srgbClr val="FFFF00"/>
                </a:solidFill>
              </a:rPr>
              <a:t>kidney.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a </a:t>
            </a:r>
            <a:r>
              <a:rPr lang="en-US" dirty="0">
                <a:solidFill>
                  <a:srgbClr val="FFFF00"/>
                </a:solidFill>
              </a:rPr>
              <a:t>mouse</a:t>
            </a:r>
            <a:r>
              <a:rPr lang="en-US" dirty="0"/>
              <a:t> model </a:t>
            </a:r>
            <a:r>
              <a:rPr lang="en-US" dirty="0" smtClean="0"/>
              <a:t>of accelerated </a:t>
            </a:r>
            <a:r>
              <a:rPr lang="en-US" dirty="0"/>
              <a:t>ageing</a:t>
            </a:r>
            <a:r>
              <a:rPr lang="en-US" dirty="0" smtClean="0"/>
              <a:t>, in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liver and kidney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decreased </a:t>
            </a:r>
            <a:r>
              <a:rPr lang="en-US" dirty="0">
                <a:solidFill>
                  <a:srgbClr val="FFFF00"/>
                </a:solidFill>
              </a:rPr>
              <a:t>DIO1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increased DIO3 </a:t>
            </a:r>
            <a:r>
              <a:rPr lang="en-US" dirty="0"/>
              <a:t>expression, but </a:t>
            </a:r>
            <a:r>
              <a:rPr lang="en-US" dirty="0" smtClean="0"/>
              <a:t>are largely </a:t>
            </a:r>
            <a:r>
              <a:rPr lang="en-US" dirty="0">
                <a:solidFill>
                  <a:srgbClr val="FFFF00"/>
                </a:solidFill>
              </a:rPr>
              <a:t>preserved in the heart, muscle, and </a:t>
            </a:r>
            <a:r>
              <a:rPr lang="en-US" dirty="0" smtClean="0">
                <a:solidFill>
                  <a:srgbClr val="FFFF00"/>
                </a:solidFill>
              </a:rPr>
              <a:t>brain.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" y="285294"/>
            <a:ext cx="10844012" cy="27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4" y="399246"/>
            <a:ext cx="10330574" cy="6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656824"/>
            <a:ext cx="10303098" cy="55915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trial showed </a:t>
            </a:r>
            <a:r>
              <a:rPr lang="en-US" dirty="0">
                <a:solidFill>
                  <a:srgbClr val="FFFF00"/>
                </a:solidFill>
              </a:rPr>
              <a:t>no benefit </a:t>
            </a:r>
            <a:r>
              <a:rPr lang="en-US" dirty="0"/>
              <a:t>of treatment with </a:t>
            </a:r>
            <a:r>
              <a:rPr lang="en-US" dirty="0" smtClean="0">
                <a:solidFill>
                  <a:srgbClr val="FFFF00"/>
                </a:solidFill>
              </a:rPr>
              <a:t>levothyroxine</a:t>
            </a:r>
            <a:r>
              <a:rPr lang="en-US" dirty="0" smtClean="0"/>
              <a:t> on </a:t>
            </a:r>
            <a:r>
              <a:rPr lang="en-US" dirty="0"/>
              <a:t>thyroid-specific </a:t>
            </a:r>
            <a:r>
              <a:rPr lang="en-US" dirty="0">
                <a:solidFill>
                  <a:srgbClr val="FFFF00"/>
                </a:solidFill>
              </a:rPr>
              <a:t>quality of life</a:t>
            </a:r>
            <a:r>
              <a:rPr lang="en-US" dirty="0"/>
              <a:t>, the primary endpoint </a:t>
            </a:r>
            <a:r>
              <a:rPr lang="en-US" dirty="0" smtClean="0"/>
              <a:t>of the </a:t>
            </a:r>
            <a:r>
              <a:rPr lang="en-US" dirty="0"/>
              <a:t>trial.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Furthermore</a:t>
            </a:r>
            <a:r>
              <a:rPr lang="en-US" dirty="0"/>
              <a:t>, there was 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difference</a:t>
            </a:r>
            <a:r>
              <a:rPr lang="en-US" dirty="0"/>
              <a:t> in a </a:t>
            </a:r>
            <a:r>
              <a:rPr lang="en-US" dirty="0" smtClean="0"/>
              <a:t>range of </a:t>
            </a:r>
            <a:r>
              <a:rPr lang="en-US" dirty="0"/>
              <a:t>secondary endpoints including</a:t>
            </a:r>
            <a:r>
              <a:rPr lang="en-US" dirty="0">
                <a:solidFill>
                  <a:srgbClr val="FFFF00"/>
                </a:solidFill>
              </a:rPr>
              <a:t> daily functioning, </a:t>
            </a:r>
            <a:r>
              <a:rPr lang="en-US" dirty="0" smtClean="0">
                <a:solidFill>
                  <a:srgbClr val="FFFF00"/>
                </a:solidFill>
              </a:rPr>
              <a:t>overall quality </a:t>
            </a:r>
            <a:r>
              <a:rPr lang="en-US" dirty="0">
                <a:solidFill>
                  <a:srgbClr val="FFFF00"/>
                </a:solidFill>
              </a:rPr>
              <a:t>of life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muscle strength, </a:t>
            </a:r>
            <a:r>
              <a:rPr lang="en-US" dirty="0"/>
              <a:t>and</a:t>
            </a:r>
            <a:r>
              <a:rPr lang="en-US" dirty="0">
                <a:solidFill>
                  <a:srgbClr val="FFFF00"/>
                </a:solidFill>
              </a:rPr>
              <a:t> cognition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However, the </a:t>
            </a:r>
            <a:r>
              <a:rPr lang="en-US" dirty="0"/>
              <a:t>trial was </a:t>
            </a:r>
            <a:r>
              <a:rPr lang="en-US" dirty="0">
                <a:solidFill>
                  <a:srgbClr val="FFFF00"/>
                </a:solidFill>
              </a:rPr>
              <a:t>underpowered to assess effects on </a:t>
            </a:r>
            <a:r>
              <a:rPr lang="en-US" dirty="0" smtClean="0">
                <a:solidFill>
                  <a:srgbClr val="FFFF00"/>
                </a:solidFill>
              </a:rPr>
              <a:t>cardiovascular disease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TRUST </a:t>
            </a:r>
            <a:r>
              <a:rPr lang="en-US" dirty="0">
                <a:solidFill>
                  <a:srgbClr val="FFFF00"/>
                </a:solidFill>
              </a:rPr>
              <a:t>trial </a:t>
            </a:r>
            <a:r>
              <a:rPr lang="en-US" b="1" dirty="0" smtClean="0">
                <a:solidFill>
                  <a:srgbClr val="FFC000"/>
                </a:solidFill>
              </a:rPr>
              <a:t>Against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routine T4 treatment in older patients with subclinical hypothyroidism, </a:t>
            </a:r>
            <a:r>
              <a:rPr lang="en-US" dirty="0">
                <a:solidFill>
                  <a:srgbClr val="FFFF00"/>
                </a:solidFill>
              </a:rPr>
              <a:t>especially</a:t>
            </a:r>
            <a:r>
              <a:rPr lang="en-US" dirty="0">
                <a:solidFill>
                  <a:prstClr val="white"/>
                </a:solidFill>
              </a:rPr>
              <a:t> in those with </a:t>
            </a:r>
            <a:r>
              <a:rPr lang="en-US" dirty="0">
                <a:solidFill>
                  <a:srgbClr val="FFFF00"/>
                </a:solidFill>
              </a:rPr>
              <a:t>mild</a:t>
            </a:r>
            <a:r>
              <a:rPr lang="en-US" dirty="0">
                <a:solidFill>
                  <a:prstClr val="white"/>
                </a:solidFill>
              </a:rPr>
              <a:t> hypothyroidism and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symptom</a:t>
            </a:r>
            <a:r>
              <a:rPr lang="en-US" dirty="0">
                <a:solidFill>
                  <a:prstClr val="white"/>
                </a:solidFill>
              </a:rPr>
              <a:t> burden.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8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968668"/>
            <a:ext cx="10082431" cy="327973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Retrospective </a:t>
            </a:r>
            <a:r>
              <a:rPr lang="en-US" dirty="0">
                <a:solidFill>
                  <a:srgbClr val="FFFF00"/>
                </a:solidFill>
              </a:rPr>
              <a:t>cohort study.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database</a:t>
            </a:r>
            <a:r>
              <a:rPr lang="en-US" dirty="0" smtClean="0"/>
              <a:t> of </a:t>
            </a:r>
            <a:r>
              <a:rPr lang="en-US" dirty="0"/>
              <a:t>electronic patient records from </a:t>
            </a:r>
            <a:r>
              <a:rPr lang="en-US" dirty="0">
                <a:solidFill>
                  <a:srgbClr val="FFFF00"/>
                </a:solidFill>
              </a:rPr>
              <a:t>UK</a:t>
            </a:r>
            <a:r>
              <a:rPr lang="en-US" dirty="0"/>
              <a:t> primary </a:t>
            </a:r>
            <a:r>
              <a:rPr lang="en-US" dirty="0" smtClean="0"/>
              <a:t>care.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1995 </a:t>
            </a:r>
            <a:r>
              <a:rPr lang="en-US" dirty="0">
                <a:solidFill>
                  <a:srgbClr val="FFFF00"/>
                </a:solidFill>
              </a:rPr>
              <a:t>-2017. </a:t>
            </a:r>
          </a:p>
          <a:p>
            <a:r>
              <a:rPr lang="en-US" dirty="0"/>
              <a:t>162 369 patients with </a:t>
            </a:r>
            <a:r>
              <a:rPr lang="en-US" dirty="0" smtClean="0">
                <a:solidFill>
                  <a:srgbClr val="FFFF00"/>
                </a:solidFill>
              </a:rPr>
              <a:t>hypothyroidism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FF00"/>
                </a:solidFill>
              </a:rPr>
              <a:t>Longitudinal </a:t>
            </a:r>
            <a:r>
              <a:rPr lang="en-US" dirty="0">
                <a:solidFill>
                  <a:srgbClr val="FFFF00"/>
                </a:solidFill>
              </a:rPr>
              <a:t>TSH </a:t>
            </a:r>
            <a:r>
              <a:rPr lang="en-US" dirty="0"/>
              <a:t>were collected.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Main outcomes </a:t>
            </a:r>
            <a:r>
              <a:rPr lang="en-US" dirty="0" smtClean="0"/>
              <a:t>: IHD, heart failure, stroke/ TIA, atrial fibrillation, any fractures, fragility fractures, and mortality. </a:t>
            </a:r>
          </a:p>
          <a:p>
            <a:pPr marL="0" indent="0" algn="r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US" sz="1800" i="1" dirty="0">
                <a:solidFill>
                  <a:srgbClr val="FFC000"/>
                </a:solidFill>
                <a:latin typeface="MetaProMedium-Italic"/>
              </a:rPr>
              <a:t>BMJ </a:t>
            </a:r>
            <a:r>
              <a:rPr lang="en-US" sz="1800" dirty="0">
                <a:solidFill>
                  <a:srgbClr val="FFC000"/>
                </a:solidFill>
                <a:latin typeface="MetaProMedium-Regular"/>
              </a:rPr>
              <a:t>2019;366:l4892</a:t>
            </a: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217594"/>
            <a:ext cx="9972519" cy="27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1" y="140080"/>
            <a:ext cx="6074812" cy="6642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043" y="140080"/>
            <a:ext cx="5052850" cy="6365897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sz="1800" dirty="0" smtClean="0">
                <a:solidFill>
                  <a:srgbClr val="EEECE1"/>
                </a:solidFill>
              </a:rPr>
              <a:t>Hazard </a:t>
            </a:r>
            <a:r>
              <a:rPr lang="en-US" sz="1800" dirty="0">
                <a:solidFill>
                  <a:srgbClr val="EEECE1"/>
                </a:solidFill>
              </a:rPr>
              <a:t>ratios with 95% CI s for each of seven outcomes for differentm TSH categories relative to 2-2.5 mIU/ reference category. </a:t>
            </a:r>
            <a:endParaRPr lang="en-US" sz="1800" dirty="0" smtClean="0">
              <a:solidFill>
                <a:srgbClr val="EEECE1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Increased </a:t>
            </a:r>
            <a:r>
              <a:rPr lang="en-US" dirty="0">
                <a:solidFill>
                  <a:srgbClr val="FFFF00"/>
                </a:solidFill>
              </a:rPr>
              <a:t>mortality </a:t>
            </a:r>
            <a:r>
              <a:rPr lang="en-US" dirty="0">
                <a:solidFill>
                  <a:prstClr val="white"/>
                </a:solidFill>
              </a:rPr>
              <a:t>was observed in both the </a:t>
            </a:r>
            <a:r>
              <a:rPr lang="en-US" dirty="0">
                <a:solidFill>
                  <a:srgbClr val="FFFF00"/>
                </a:solidFill>
              </a:rPr>
              <a:t>lowest and highest TSH </a:t>
            </a:r>
            <a:r>
              <a:rPr lang="en-US" dirty="0">
                <a:solidFill>
                  <a:prstClr val="white"/>
                </a:solidFill>
              </a:rPr>
              <a:t>categories </a:t>
            </a:r>
            <a:r>
              <a:rPr lang="en-US" dirty="0" smtClean="0">
                <a:solidFill>
                  <a:prstClr val="white"/>
                </a:solidFill>
              </a:rPr>
              <a:t>: hazard </a:t>
            </a:r>
            <a:r>
              <a:rPr lang="en-US" dirty="0">
                <a:solidFill>
                  <a:prstClr val="white"/>
                </a:solidFill>
              </a:rPr>
              <a:t>ratio </a:t>
            </a:r>
            <a:r>
              <a:rPr lang="en-US" dirty="0">
                <a:solidFill>
                  <a:srgbClr val="FFFF00"/>
                </a:solidFill>
              </a:rPr>
              <a:t>1.18</a:t>
            </a:r>
            <a:r>
              <a:rPr lang="en-US" dirty="0">
                <a:solidFill>
                  <a:prstClr val="white"/>
                </a:solidFill>
              </a:rPr>
              <a:t> (1.08to 1.28; P&lt;0.001), </a:t>
            </a:r>
            <a:r>
              <a:rPr lang="en-US" dirty="0">
                <a:solidFill>
                  <a:srgbClr val="FFC000"/>
                </a:solidFill>
              </a:rPr>
              <a:t>1.29 </a:t>
            </a:r>
            <a:r>
              <a:rPr lang="en-US" dirty="0">
                <a:solidFill>
                  <a:prstClr val="white"/>
                </a:solidFill>
              </a:rPr>
              <a:t>(1.22 to 1.36; P&lt;0.001), </a:t>
            </a:r>
            <a:r>
              <a:rPr lang="en-US" dirty="0" smtClean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2.21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(2.07 to 2.36; P&lt;0.001) for TSH </a:t>
            </a:r>
            <a:r>
              <a:rPr lang="en-US" dirty="0">
                <a:solidFill>
                  <a:srgbClr val="FFFF00"/>
                </a:solidFill>
              </a:rPr>
              <a:t>&lt;0.1 </a:t>
            </a:r>
            <a:r>
              <a:rPr lang="en-US" dirty="0">
                <a:solidFill>
                  <a:prstClr val="white"/>
                </a:solidFill>
              </a:rPr>
              <a:t>mIU/L,  </a:t>
            </a:r>
            <a:r>
              <a:rPr lang="en-US" dirty="0">
                <a:solidFill>
                  <a:srgbClr val="FFC000"/>
                </a:solidFill>
              </a:rPr>
              <a:t>4-10 </a:t>
            </a:r>
            <a:r>
              <a:rPr lang="en-US" dirty="0">
                <a:solidFill>
                  <a:prstClr val="white"/>
                </a:solidFill>
              </a:rPr>
              <a:t>mIU/L, 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&gt;10 </a:t>
            </a:r>
            <a:r>
              <a:rPr lang="en-US" dirty="0">
                <a:solidFill>
                  <a:prstClr val="white"/>
                </a:solidFill>
              </a:rPr>
              <a:t>mIU/L.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An </a:t>
            </a:r>
            <a:r>
              <a:rPr lang="en-US" dirty="0">
                <a:solidFill>
                  <a:prstClr val="white"/>
                </a:solidFill>
              </a:rPr>
              <a:t>increase in the risk of fragility fractures was observed in patients in the highest TSH category </a:t>
            </a:r>
            <a:r>
              <a:rPr lang="en-US" dirty="0">
                <a:solidFill>
                  <a:srgbClr val="FFFF00"/>
                </a:solidFill>
              </a:rPr>
              <a:t>(&gt;10</a:t>
            </a:r>
            <a:r>
              <a:rPr lang="en-US" dirty="0">
                <a:solidFill>
                  <a:prstClr val="white"/>
                </a:solidFill>
              </a:rPr>
              <a:t> mIU/L) (hazard ratio </a:t>
            </a:r>
            <a:r>
              <a:rPr lang="en-US" dirty="0">
                <a:solidFill>
                  <a:srgbClr val="FFFF00"/>
                </a:solidFill>
              </a:rPr>
              <a:t>1.15</a:t>
            </a:r>
            <a:r>
              <a:rPr lang="en-US" dirty="0">
                <a:solidFill>
                  <a:prstClr val="white"/>
                </a:solidFill>
              </a:rPr>
              <a:t> (1.01 to 1.31; P=0.03)).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6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4" y="3933174"/>
            <a:ext cx="11109476" cy="2712326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isk </a:t>
            </a:r>
            <a:r>
              <a:rPr lang="en-US" dirty="0">
                <a:solidFill>
                  <a:srgbClr val="FFFF00"/>
                </a:solidFill>
              </a:rPr>
              <a:t>of ischaemic heart disease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heart failure increased at high TSH concentrations (&gt;10 </a:t>
            </a:r>
            <a:r>
              <a:rPr lang="en-US" dirty="0">
                <a:solidFill>
                  <a:prstClr val="white"/>
                </a:solidFill>
              </a:rPr>
              <a:t>mIU/L) </a:t>
            </a:r>
            <a:r>
              <a:rPr lang="en-US" dirty="0" smtClean="0">
                <a:solidFill>
                  <a:prstClr val="white"/>
                </a:solidFill>
              </a:rPr>
              <a:t>hazard </a:t>
            </a:r>
            <a:r>
              <a:rPr lang="en-US" dirty="0">
                <a:solidFill>
                  <a:prstClr val="white"/>
                </a:solidFill>
              </a:rPr>
              <a:t>ratio </a:t>
            </a:r>
            <a:r>
              <a:rPr lang="en-US" dirty="0">
                <a:solidFill>
                  <a:srgbClr val="FFFF00"/>
                </a:solidFill>
              </a:rPr>
              <a:t>1.18</a:t>
            </a:r>
            <a:r>
              <a:rPr lang="en-US" dirty="0">
                <a:solidFill>
                  <a:prstClr val="white"/>
                </a:solidFill>
              </a:rPr>
              <a:t> (95% confidence interval 1.02 to 1.38; P=0.03) and</a:t>
            </a:r>
            <a:r>
              <a:rPr lang="en-US" dirty="0">
                <a:solidFill>
                  <a:srgbClr val="FFFF00"/>
                </a:solidFill>
              </a:rPr>
              <a:t> 1.42 </a:t>
            </a:r>
            <a:r>
              <a:rPr lang="en-US" dirty="0">
                <a:solidFill>
                  <a:prstClr val="white"/>
                </a:solidFill>
              </a:rPr>
              <a:t>(1.21 to 1.67; P&lt;0.001), </a:t>
            </a:r>
            <a:r>
              <a:rPr lang="en-US" dirty="0" smtClean="0">
                <a:solidFill>
                  <a:prstClr val="white"/>
                </a:solidFill>
              </a:rPr>
              <a:t>respectively.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protective effect for heart failure </a:t>
            </a:r>
            <a:r>
              <a:rPr lang="en-US" dirty="0">
                <a:solidFill>
                  <a:prstClr val="white"/>
                </a:solidFill>
              </a:rPr>
              <a:t>was seen at </a:t>
            </a:r>
            <a:r>
              <a:rPr lang="en-US" dirty="0">
                <a:solidFill>
                  <a:srgbClr val="FFFF00"/>
                </a:solidFill>
              </a:rPr>
              <a:t>low TSH </a:t>
            </a:r>
            <a:r>
              <a:rPr lang="en-US" dirty="0">
                <a:solidFill>
                  <a:prstClr val="white"/>
                </a:solidFill>
              </a:rPr>
              <a:t>concentrations (hazard ratio </a:t>
            </a:r>
            <a:r>
              <a:rPr lang="en-US" dirty="0">
                <a:solidFill>
                  <a:srgbClr val="FFFF00"/>
                </a:solidFill>
              </a:rPr>
              <a:t>0.79</a:t>
            </a:r>
            <a:r>
              <a:rPr lang="en-US" dirty="0">
                <a:solidFill>
                  <a:prstClr val="white"/>
                </a:solidFill>
              </a:rPr>
              <a:t> (0.64 to 0.99; P=0.04) for </a:t>
            </a:r>
            <a:r>
              <a:rPr lang="en-US" dirty="0">
                <a:solidFill>
                  <a:srgbClr val="FFFF00"/>
                </a:solidFill>
              </a:rPr>
              <a:t>TSH &lt;0.1 </a:t>
            </a:r>
            <a:r>
              <a:rPr lang="en-US" dirty="0">
                <a:solidFill>
                  <a:prstClr val="white"/>
                </a:solidFill>
              </a:rPr>
              <a:t>mIU/L and</a:t>
            </a:r>
            <a:r>
              <a:rPr lang="en-US" dirty="0">
                <a:solidFill>
                  <a:srgbClr val="FFFF00"/>
                </a:solidFill>
              </a:rPr>
              <a:t> 0.76 </a:t>
            </a:r>
            <a:r>
              <a:rPr lang="en-US" dirty="0">
                <a:solidFill>
                  <a:prstClr val="white"/>
                </a:solidFill>
              </a:rPr>
              <a:t>(0.62 to 0.92; P=0.006) for </a:t>
            </a:r>
            <a:r>
              <a:rPr lang="en-US" dirty="0">
                <a:solidFill>
                  <a:srgbClr val="FFFF00"/>
                </a:solidFill>
              </a:rPr>
              <a:t>0.1-0.4</a:t>
            </a:r>
            <a:r>
              <a:rPr lang="en-US" dirty="0">
                <a:solidFill>
                  <a:prstClr val="white"/>
                </a:solidFill>
              </a:rPr>
              <a:t> mIU/L). 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we found </a:t>
            </a:r>
            <a:r>
              <a:rPr lang="en-US" dirty="0">
                <a:solidFill>
                  <a:srgbClr val="FFFF00"/>
                </a:solidFill>
              </a:rPr>
              <a:t>no association </a:t>
            </a:r>
            <a:r>
              <a:rPr lang="en-US" dirty="0">
                <a:solidFill>
                  <a:prstClr val="white"/>
                </a:solidFill>
              </a:rPr>
              <a:t>between low or high TSH and risk of </a:t>
            </a:r>
            <a:r>
              <a:rPr lang="en-US" dirty="0">
                <a:solidFill>
                  <a:srgbClr val="FFFF00"/>
                </a:solidFill>
              </a:rPr>
              <a:t>all fractures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atrial fibrillation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stroke/ TIA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4" y="150312"/>
            <a:ext cx="10728454" cy="35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3081402"/>
            <a:ext cx="11078250" cy="364298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To </a:t>
            </a:r>
            <a:r>
              <a:rPr lang="en-US" dirty="0">
                <a:solidFill>
                  <a:prstClr val="white"/>
                </a:solidFill>
              </a:rPr>
              <a:t>conduct </a:t>
            </a:r>
            <a:r>
              <a:rPr lang="en-US" dirty="0" smtClean="0">
                <a:solidFill>
                  <a:prstClr val="white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meta-analysis </a:t>
            </a:r>
            <a:r>
              <a:rPr lang="en-US" dirty="0">
                <a:solidFill>
                  <a:prstClr val="white"/>
                </a:solidFill>
              </a:rPr>
              <a:t>of the association of thyroid hormone therapy </a:t>
            </a:r>
            <a:r>
              <a:rPr lang="en-US" dirty="0" smtClean="0">
                <a:solidFill>
                  <a:prstClr val="white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quality </a:t>
            </a:r>
            <a:r>
              <a:rPr lang="en-US" dirty="0">
                <a:solidFill>
                  <a:srgbClr val="FFFF00"/>
                </a:solidFill>
              </a:rPr>
              <a:t>of life </a:t>
            </a:r>
            <a:r>
              <a:rPr lang="en-US" dirty="0">
                <a:solidFill>
                  <a:prstClr val="white"/>
                </a:solidFill>
              </a:rPr>
              <a:t>and thyroid-related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>
                <a:solidFill>
                  <a:prstClr val="white"/>
                </a:solidFill>
              </a:rPr>
              <a:t> in adults with </a:t>
            </a:r>
            <a:r>
              <a:rPr lang="en-US" dirty="0">
                <a:solidFill>
                  <a:srgbClr val="FFFF00"/>
                </a:solidFill>
              </a:rPr>
              <a:t>subclinical</a:t>
            </a:r>
            <a:r>
              <a:rPr lang="en-US" dirty="0">
                <a:solidFill>
                  <a:prstClr val="white"/>
                </a:solidFill>
              </a:rPr>
              <a:t> hypothyroidism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systematic review </a:t>
            </a:r>
            <a:r>
              <a:rPr lang="en-US" dirty="0">
                <a:solidFill>
                  <a:prstClr val="white"/>
                </a:solidFill>
              </a:rPr>
              <a:t>includes </a:t>
            </a:r>
            <a:r>
              <a:rPr lang="en-US" dirty="0">
                <a:solidFill>
                  <a:srgbClr val="FFFF00"/>
                </a:solidFill>
              </a:rPr>
              <a:t>21 </a:t>
            </a:r>
            <a:r>
              <a:rPr lang="en-US" dirty="0" smtClean="0">
                <a:solidFill>
                  <a:srgbClr val="FFFF00"/>
                </a:solidFill>
              </a:rPr>
              <a:t>RCT studies </a:t>
            </a:r>
            <a:r>
              <a:rPr lang="en-US" dirty="0" smtClean="0">
                <a:solidFill>
                  <a:prstClr val="white"/>
                </a:solidFill>
              </a:rPr>
              <a:t>with </a:t>
            </a:r>
            <a:r>
              <a:rPr lang="en-US" dirty="0">
                <a:solidFill>
                  <a:srgbClr val="FFFF00"/>
                </a:solidFill>
              </a:rPr>
              <a:t>2192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participants that </a:t>
            </a:r>
            <a:r>
              <a:rPr lang="en-US" dirty="0">
                <a:solidFill>
                  <a:prstClr val="white"/>
                </a:solidFill>
              </a:rPr>
              <a:t>compared thyroid hormone therapy with placebo or no therapy in nonpregnant adults with </a:t>
            </a:r>
            <a:r>
              <a:rPr lang="en-US" dirty="0" smtClean="0">
                <a:solidFill>
                  <a:prstClr val="white"/>
                </a:solidFill>
              </a:rPr>
              <a:t>SHT. 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prstClr val="white"/>
                </a:solidFill>
              </a:rPr>
              <a:t>largest of which is the </a:t>
            </a:r>
            <a:r>
              <a:rPr lang="en-US" dirty="0">
                <a:solidFill>
                  <a:srgbClr val="FFFF00"/>
                </a:solidFill>
              </a:rPr>
              <a:t>TRUST</a:t>
            </a:r>
            <a:r>
              <a:rPr lang="en-US" dirty="0">
                <a:solidFill>
                  <a:prstClr val="white"/>
                </a:solidFill>
              </a:rPr>
              <a:t> trial. </a:t>
            </a:r>
            <a:r>
              <a:rPr lang="en-US" dirty="0" smtClean="0">
                <a:solidFill>
                  <a:prstClr val="white"/>
                </a:solidFill>
              </a:rPr>
              <a:t>Because </a:t>
            </a:r>
            <a:r>
              <a:rPr lang="en-US" dirty="0">
                <a:solidFill>
                  <a:prstClr val="white"/>
                </a:solidFill>
              </a:rPr>
              <a:t>of its size, results of the TRUST trial dominate the results of the systematic </a:t>
            </a:r>
            <a:r>
              <a:rPr lang="en-US" dirty="0" smtClean="0">
                <a:solidFill>
                  <a:prstClr val="white"/>
                </a:solidFill>
              </a:rPr>
              <a:t>review.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Follow-up range (</a:t>
            </a:r>
            <a:r>
              <a:rPr lang="en-US" dirty="0" smtClean="0">
                <a:solidFill>
                  <a:srgbClr val="FFFF00"/>
                </a:solidFill>
              </a:rPr>
              <a:t>3-18 months)</a:t>
            </a:r>
          </a:p>
          <a:p>
            <a:pPr marL="0" lvl="0" indent="0" algn="r">
              <a:buClr>
                <a:srgbClr val="4F81BD"/>
              </a:buClr>
              <a:buNone/>
            </a:pPr>
            <a:r>
              <a:rPr lang="en-US" sz="1800" dirty="0">
                <a:solidFill>
                  <a:srgbClr val="FFC000"/>
                </a:solidFill>
              </a:rPr>
              <a:t>JAMA. 2018;320(13):1349-1359.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244094"/>
            <a:ext cx="10496282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338204"/>
            <a:ext cx="10885117" cy="59101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RESULTS: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/>
              <a:t>Thyroid </a:t>
            </a:r>
            <a:r>
              <a:rPr lang="en-US" dirty="0"/>
              <a:t>hormone therapy </a:t>
            </a:r>
            <a:r>
              <a:rPr lang="en-US" dirty="0" smtClean="0"/>
              <a:t>was associated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lowering the mean </a:t>
            </a:r>
            <a:r>
              <a:rPr lang="en-US" dirty="0" smtClean="0">
                <a:solidFill>
                  <a:srgbClr val="FFFF00"/>
                </a:solidFill>
              </a:rPr>
              <a:t>TSH </a:t>
            </a:r>
            <a:r>
              <a:rPr lang="en-US" dirty="0" smtClean="0"/>
              <a:t>into </a:t>
            </a:r>
            <a:r>
              <a:rPr lang="en-US" dirty="0"/>
              <a:t>the normal reference </a:t>
            </a:r>
            <a:r>
              <a:rPr lang="en-US" dirty="0" smtClean="0"/>
              <a:t>range compared </a:t>
            </a:r>
            <a:r>
              <a:rPr lang="en-US" dirty="0"/>
              <a:t>with placebo (range, </a:t>
            </a:r>
            <a:r>
              <a:rPr lang="en-US" dirty="0">
                <a:solidFill>
                  <a:srgbClr val="FFFF00"/>
                </a:solidFill>
              </a:rPr>
              <a:t>0.5-3.7</a:t>
            </a:r>
            <a:r>
              <a:rPr lang="en-US" dirty="0"/>
              <a:t> mIU/L vs </a:t>
            </a:r>
            <a:r>
              <a:rPr lang="en-US" dirty="0">
                <a:solidFill>
                  <a:srgbClr val="FFFF00"/>
                </a:solidFill>
              </a:rPr>
              <a:t>4.6 to 14.7 </a:t>
            </a:r>
            <a:r>
              <a:rPr lang="en-US" dirty="0"/>
              <a:t>mIU/L) but was </a:t>
            </a:r>
            <a:r>
              <a:rPr lang="en-US" dirty="0">
                <a:solidFill>
                  <a:srgbClr val="FFFF00"/>
                </a:solidFill>
              </a:rPr>
              <a:t>not </a:t>
            </a:r>
            <a:r>
              <a:rPr lang="en-US" dirty="0" smtClean="0">
                <a:solidFill>
                  <a:srgbClr val="FFFF00"/>
                </a:solidFill>
              </a:rPr>
              <a:t>associated with </a:t>
            </a:r>
            <a:r>
              <a:rPr lang="en-US" dirty="0">
                <a:solidFill>
                  <a:srgbClr val="FFFF00"/>
                </a:solidFill>
              </a:rPr>
              <a:t>benefit </a:t>
            </a:r>
            <a:r>
              <a:rPr lang="en-US" dirty="0"/>
              <a:t>regarding general </a:t>
            </a:r>
            <a:r>
              <a:rPr lang="en-US" dirty="0">
                <a:solidFill>
                  <a:srgbClr val="FFFF00"/>
                </a:solidFill>
              </a:rPr>
              <a:t>quality of life </a:t>
            </a:r>
            <a:r>
              <a:rPr lang="en-US" dirty="0"/>
              <a:t>(n = 796; SMD, −0.11; 95%CI, −0.25 to </a:t>
            </a:r>
            <a:r>
              <a:rPr lang="en-US" dirty="0" smtClean="0"/>
              <a:t>0.03; I2=66.7</a:t>
            </a:r>
            <a:r>
              <a:rPr lang="en-US" dirty="0"/>
              <a:t>%) or </a:t>
            </a:r>
            <a:r>
              <a:rPr lang="en-US" dirty="0">
                <a:solidFill>
                  <a:srgbClr val="FFFF00"/>
                </a:solidFill>
              </a:rPr>
              <a:t>thyroid-related symptoms </a:t>
            </a:r>
            <a:r>
              <a:rPr lang="en-US" dirty="0"/>
              <a:t>(n = 858; SMD, 0.01; 95%CI, −0.12 to 0.14; I2=0.0</a:t>
            </a:r>
            <a:r>
              <a:rPr lang="en-US" dirty="0" smtClean="0"/>
              <a:t>%).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moderate to high quality evidence).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Thyroid </a:t>
            </a:r>
            <a:r>
              <a:rPr lang="en-US" dirty="0">
                <a:solidFill>
                  <a:prstClr val="white"/>
                </a:solidFill>
              </a:rPr>
              <a:t>hormones may have </a:t>
            </a:r>
            <a:r>
              <a:rPr lang="en-US" dirty="0">
                <a:solidFill>
                  <a:srgbClr val="FFFF00"/>
                </a:solidFill>
              </a:rPr>
              <a:t>little or no effect </a:t>
            </a:r>
            <a:r>
              <a:rPr lang="en-US" dirty="0">
                <a:solidFill>
                  <a:prstClr val="white"/>
                </a:solidFill>
              </a:rPr>
              <a:t>on </a:t>
            </a:r>
            <a:r>
              <a:rPr lang="en-US" dirty="0">
                <a:solidFill>
                  <a:srgbClr val="FFFF00"/>
                </a:solidFill>
              </a:rPr>
              <a:t>cardiovascular events </a:t>
            </a:r>
            <a:r>
              <a:rPr lang="en-US" dirty="0">
                <a:solidFill>
                  <a:prstClr val="white"/>
                </a:solidFill>
              </a:rPr>
              <a:t>or </a:t>
            </a:r>
            <a:r>
              <a:rPr lang="en-US" dirty="0">
                <a:solidFill>
                  <a:srgbClr val="FFFF00"/>
                </a:solidFill>
              </a:rPr>
              <a:t>mortality</a:t>
            </a:r>
            <a:r>
              <a:rPr lang="en-US" dirty="0">
                <a:solidFill>
                  <a:prstClr val="white"/>
                </a:solidFill>
              </a:rPr>
              <a:t> (low quality evidence), but harms were measured in only one trial with few events at two years’ follow-up.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CONCLUSIONS: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These </a:t>
            </a:r>
            <a:r>
              <a:rPr lang="en-US" dirty="0"/>
              <a:t>findings do not support the routine use of </a:t>
            </a:r>
            <a:r>
              <a:rPr lang="en-US" dirty="0" smtClean="0"/>
              <a:t>thyroid hormone </a:t>
            </a:r>
            <a:r>
              <a:rPr lang="en-US" dirty="0"/>
              <a:t>therapy in adults with subclinical hypothyroidism.</a:t>
            </a:r>
          </a:p>
        </p:txBody>
      </p:sp>
    </p:spTree>
    <p:extLst>
      <p:ext uri="{BB962C8B-B14F-4D97-AF65-F5344CB8AC3E}">
        <p14:creationId xmlns:p14="http://schemas.microsoft.com/office/powerpoint/2010/main" val="42755162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62" y="3131507"/>
            <a:ext cx="11078250" cy="35824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>
                <a:solidFill>
                  <a:srgbClr val="FFFF00"/>
                </a:solidFill>
              </a:rPr>
              <a:t>benefits and harms </a:t>
            </a:r>
            <a:r>
              <a:rPr lang="en-US" dirty="0"/>
              <a:t>of thyroid hormones for adults with </a:t>
            </a:r>
            <a:r>
              <a:rPr lang="en-US" dirty="0" smtClean="0"/>
              <a:t>SCH? </a:t>
            </a:r>
          </a:p>
          <a:p>
            <a:endParaRPr lang="en-US" dirty="0" smtClean="0"/>
          </a:p>
          <a:p>
            <a:r>
              <a:rPr lang="en-US" dirty="0" smtClean="0"/>
              <a:t>Guideline </a:t>
            </a:r>
            <a:r>
              <a:rPr lang="en-US" dirty="0"/>
              <a:t>was triggered by a recent systematic review of </a:t>
            </a:r>
            <a:r>
              <a:rPr lang="en-US" dirty="0" smtClean="0"/>
              <a:t>RCT, </a:t>
            </a:r>
            <a:r>
              <a:rPr lang="en-US" dirty="0"/>
              <a:t>which </a:t>
            </a:r>
            <a:r>
              <a:rPr lang="en-US" dirty="0" smtClean="0"/>
              <a:t>could alter </a:t>
            </a:r>
            <a:r>
              <a:rPr lang="en-US" dirty="0"/>
              <a:t>practice.</a:t>
            </a:r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BMJ </a:t>
            </a:r>
            <a:r>
              <a:rPr lang="en-US" sz="1800" dirty="0">
                <a:solidFill>
                  <a:srgbClr val="FFC000"/>
                </a:solidFill>
              </a:rPr>
              <a:t>2019;365:l2006</a:t>
            </a:r>
          </a:p>
          <a:p>
            <a:pPr marL="0" indent="0" algn="r">
              <a:buNone/>
            </a:pP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2" y="113440"/>
            <a:ext cx="11078250" cy="34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5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2" y="157002"/>
            <a:ext cx="11641619" cy="64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429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9" y="2576656"/>
            <a:ext cx="10156260" cy="39719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1409" y="483353"/>
            <a:ext cx="10156260" cy="17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/>
              <a:t>Changes </a:t>
            </a:r>
            <a:r>
              <a:rPr lang="en-US" b="1" dirty="0"/>
              <a:t>in thyroid function test </a:t>
            </a:r>
            <a:r>
              <a:rPr lang="en-US" b="1" dirty="0" smtClean="0"/>
              <a:t>results </a:t>
            </a:r>
            <a:r>
              <a:rPr lang="en-US" b="1" dirty="0"/>
              <a:t>during </a:t>
            </a:r>
            <a:r>
              <a:rPr lang="en-US" b="1" dirty="0" smtClean="0"/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9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6" y="506065"/>
            <a:ext cx="10534918" cy="59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32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566670"/>
            <a:ext cx="10856890" cy="568172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Specific subgroups such as those with </a:t>
            </a:r>
            <a:r>
              <a:rPr lang="en-US" dirty="0">
                <a:solidFill>
                  <a:srgbClr val="FFFF00"/>
                </a:solidFill>
              </a:rPr>
              <a:t>higher TSH concentrations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high symptom burden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positive thyroid peroxidase antibodies</a:t>
            </a:r>
            <a:r>
              <a:rPr lang="en-US" dirty="0"/>
              <a:t>, and the </a:t>
            </a:r>
            <a:r>
              <a:rPr lang="en-US" dirty="0">
                <a:solidFill>
                  <a:srgbClr val="FFFF00"/>
                </a:solidFill>
              </a:rPr>
              <a:t>oldest patients (&gt;80 years</a:t>
            </a:r>
            <a:r>
              <a:rPr lang="en-US" dirty="0"/>
              <a:t>) were not assessed or under-represented, so no definitive conclusions could be made for these subgroups.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More research </a:t>
            </a:r>
            <a:r>
              <a:rPr lang="en-US" dirty="0"/>
              <a:t>is required so that definitive answers can be obtained for </a:t>
            </a:r>
            <a:r>
              <a:rPr lang="en-US" dirty="0">
                <a:solidFill>
                  <a:srgbClr val="FFFF00"/>
                </a:solidFill>
              </a:rPr>
              <a:t>specific subgroups </a:t>
            </a:r>
            <a:r>
              <a:rPr lang="en-US" dirty="0"/>
              <a:t>such as those with </a:t>
            </a:r>
            <a:r>
              <a:rPr lang="en-US" dirty="0">
                <a:solidFill>
                  <a:srgbClr val="FFFF00"/>
                </a:solidFill>
              </a:rPr>
              <a:t>high Symptom burden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higher TSH </a:t>
            </a:r>
            <a:r>
              <a:rPr lang="en-US" dirty="0"/>
              <a:t>concentrations, </a:t>
            </a:r>
            <a:r>
              <a:rPr lang="en-US" dirty="0">
                <a:solidFill>
                  <a:srgbClr val="FFFF00"/>
                </a:solidFill>
              </a:rPr>
              <a:t>younger</a:t>
            </a:r>
            <a:r>
              <a:rPr lang="en-US" dirty="0"/>
              <a:t> participants, or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Carefully studied </a:t>
            </a:r>
            <a:r>
              <a:rPr lang="en-US" dirty="0">
                <a:solidFill>
                  <a:srgbClr val="FFFF00"/>
                </a:solidFill>
              </a:rPr>
              <a:t>treatment trials </a:t>
            </a:r>
            <a:r>
              <a:rPr lang="en-US" dirty="0"/>
              <a:t>in individual patients should also be considered.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5" y="452718"/>
            <a:ext cx="10634597" cy="849989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Clinical hyperthyroidism:</a:t>
            </a:r>
            <a:br>
              <a:rPr lang="en-US" sz="20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5" y="1302707"/>
            <a:ext cx="10634597" cy="4945693"/>
          </a:xfrm>
        </p:spPr>
        <p:txBody>
          <a:bodyPr/>
          <a:lstStyle/>
          <a:p>
            <a:pPr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Regardless of age at diagnosis, </a:t>
            </a:r>
            <a:r>
              <a:rPr lang="en-US" dirty="0">
                <a:solidFill>
                  <a:srgbClr val="FFFF00"/>
                </a:solidFill>
              </a:rPr>
              <a:t>should be treated.</a:t>
            </a:r>
            <a:endParaRPr lang="en-US" b="1" dirty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Treatment </a:t>
            </a: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patients predominantly depends on its </a:t>
            </a:r>
            <a:r>
              <a:rPr lang="en-US" dirty="0">
                <a:solidFill>
                  <a:srgbClr val="FFFF00"/>
                </a:solidFill>
              </a:rPr>
              <a:t>underlying cause</a:t>
            </a:r>
            <a:r>
              <a:rPr lang="en-US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In the </a:t>
            </a:r>
            <a:r>
              <a:rPr lang="en-US" dirty="0">
                <a:solidFill>
                  <a:srgbClr val="FFFF00"/>
                </a:solidFill>
              </a:rPr>
              <a:t>USA</a:t>
            </a:r>
            <a:r>
              <a:rPr lang="en-US" dirty="0">
                <a:solidFill>
                  <a:prstClr val="white"/>
                </a:solidFill>
              </a:rPr>
              <a:t>, in contrast with Europe or Latin America, radioactive iodine (</a:t>
            </a:r>
            <a:r>
              <a:rPr lang="en-US" dirty="0">
                <a:solidFill>
                  <a:srgbClr val="FFFF00"/>
                </a:solidFill>
              </a:rPr>
              <a:t>RAI</a:t>
            </a:r>
            <a:r>
              <a:rPr lang="en-US" dirty="0">
                <a:solidFill>
                  <a:prstClr val="white"/>
                </a:solidFill>
              </a:rPr>
              <a:t>) therapy is preferred over antithyroid drugs for the treatment of </a:t>
            </a:r>
            <a:r>
              <a:rPr lang="en-US" dirty="0">
                <a:solidFill>
                  <a:srgbClr val="FFFF00"/>
                </a:solidFill>
              </a:rPr>
              <a:t>Graves</a:t>
            </a:r>
            <a:r>
              <a:rPr lang="en-US" dirty="0">
                <a:solidFill>
                  <a:prstClr val="white"/>
                </a:solidFill>
              </a:rPr>
              <a:t>’ disease.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In some situations </a:t>
            </a:r>
            <a:r>
              <a:rPr lang="en-US" dirty="0">
                <a:solidFill>
                  <a:srgbClr val="FFFF00"/>
                </a:solidFill>
              </a:rPr>
              <a:t>antithyroid drugs </a:t>
            </a:r>
            <a:r>
              <a:rPr lang="en-US" dirty="0">
                <a:solidFill>
                  <a:prstClr val="white"/>
                </a:solidFill>
              </a:rPr>
              <a:t>are considered a preferred treatment, for example in patients with a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life expectancy</a:t>
            </a:r>
            <a:r>
              <a:rPr lang="en-US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RAI</a:t>
            </a:r>
            <a:r>
              <a:rPr lang="en-US" dirty="0">
                <a:solidFill>
                  <a:prstClr val="white"/>
                </a:solidFill>
              </a:rPr>
              <a:t> is also preferred for treatment of </a:t>
            </a:r>
            <a:r>
              <a:rPr lang="en-US" dirty="0">
                <a:solidFill>
                  <a:srgbClr val="FFFF00"/>
                </a:solidFill>
              </a:rPr>
              <a:t>toxic adenoma or multinodular goitre </a:t>
            </a: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patients, with </a:t>
            </a:r>
            <a:r>
              <a:rPr lang="en-US" dirty="0">
                <a:solidFill>
                  <a:srgbClr val="FFFF00"/>
                </a:solidFill>
              </a:rPr>
              <a:t>surgery being contraindicated </a:t>
            </a:r>
            <a:r>
              <a:rPr lang="en-US" dirty="0">
                <a:solidFill>
                  <a:prstClr val="white"/>
                </a:solidFill>
              </a:rPr>
              <a:t>in those with an </a:t>
            </a:r>
            <a:r>
              <a:rPr lang="en-US" dirty="0">
                <a:solidFill>
                  <a:srgbClr val="FFFF00"/>
                </a:solidFill>
              </a:rPr>
              <a:t>increased surgical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003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734096"/>
            <a:ext cx="10560676" cy="54756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>
                <a:solidFill>
                  <a:srgbClr val="FFFF00"/>
                </a:solidFill>
              </a:rPr>
              <a:t>RAI </a:t>
            </a:r>
            <a:r>
              <a:rPr lang="en-US" dirty="0"/>
              <a:t>treatment is chosen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 </a:t>
            </a:r>
            <a:r>
              <a:rPr lang="en-US" dirty="0"/>
              <a:t>patients and those </a:t>
            </a:r>
            <a:r>
              <a:rPr lang="en-US" dirty="0">
                <a:solidFill>
                  <a:srgbClr val="FFFF00"/>
                </a:solidFill>
              </a:rPr>
              <a:t>with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comorbid</a:t>
            </a:r>
            <a:r>
              <a:rPr lang="en-US" dirty="0"/>
              <a:t> </a:t>
            </a:r>
            <a:r>
              <a:rPr lang="en-US" dirty="0" smtClean="0"/>
              <a:t>conditions, there </a:t>
            </a:r>
            <a:r>
              <a:rPr lang="en-US" dirty="0"/>
              <a:t>is an increased risk for </a:t>
            </a:r>
            <a:r>
              <a:rPr lang="en-US" dirty="0">
                <a:solidFill>
                  <a:srgbClr val="FFFF00"/>
                </a:solidFill>
              </a:rPr>
              <a:t>transient worsening </a:t>
            </a:r>
            <a:r>
              <a:rPr lang="en-US" dirty="0" smtClean="0">
                <a:solidFill>
                  <a:srgbClr val="FFFF00"/>
                </a:solidFill>
              </a:rPr>
              <a:t>of hyperthyroidism </a:t>
            </a:r>
            <a:r>
              <a:rPr lang="en-US" dirty="0"/>
              <a:t>and preventive measures should </a:t>
            </a:r>
            <a:r>
              <a:rPr lang="en-US" dirty="0" smtClean="0"/>
              <a:t>be taken</a:t>
            </a:r>
            <a:r>
              <a:rPr lang="en-US" dirty="0"/>
              <a:t>. </a:t>
            </a:r>
            <a:r>
              <a:rPr lang="en-US" dirty="0" smtClean="0"/>
              <a:t>These </a:t>
            </a:r>
            <a:r>
              <a:rPr lang="en-US" dirty="0"/>
              <a:t>measures include </a:t>
            </a:r>
            <a:r>
              <a:rPr lang="en-US" dirty="0">
                <a:solidFill>
                  <a:srgbClr val="FFFF00"/>
                </a:solidFill>
              </a:rPr>
              <a:t>pretreatment </a:t>
            </a:r>
            <a:r>
              <a:rPr lang="en-US" dirty="0" smtClean="0">
                <a:solidFill>
                  <a:srgbClr val="FFFF00"/>
                </a:solidFill>
              </a:rPr>
              <a:t>with beta-adrenergic </a:t>
            </a:r>
            <a:r>
              <a:rPr lang="en-US" dirty="0">
                <a:solidFill>
                  <a:srgbClr val="FFFF00"/>
                </a:solidFill>
              </a:rPr>
              <a:t>blocking</a:t>
            </a:r>
            <a:r>
              <a:rPr lang="en-US" dirty="0"/>
              <a:t> drugs and </a:t>
            </a:r>
            <a:r>
              <a:rPr lang="en-US" dirty="0">
                <a:solidFill>
                  <a:srgbClr val="FFFF00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methimazole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dirty="0">
                <a:solidFill>
                  <a:srgbClr val="FFFF00"/>
                </a:solidFill>
              </a:rPr>
              <a:t>risks associated with RAI in frail </a:t>
            </a:r>
            <a:r>
              <a:rPr lang="en-US" dirty="0" smtClean="0">
                <a:solidFill>
                  <a:srgbClr val="FFFF00"/>
                </a:solidFill>
              </a:rPr>
              <a:t>older patients </a:t>
            </a:r>
            <a:r>
              <a:rPr lang="en-US" dirty="0"/>
              <a:t>compared with </a:t>
            </a:r>
            <a:r>
              <a:rPr lang="en-US" dirty="0">
                <a:solidFill>
                  <a:srgbClr val="FFFF00"/>
                </a:solidFill>
              </a:rPr>
              <a:t>healthy older patients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FF00"/>
                </a:solidFill>
              </a:rPr>
              <a:t>unknown</a:t>
            </a:r>
            <a:r>
              <a:rPr lang="en-US" dirty="0"/>
              <a:t>, making individual treatment choices in </a:t>
            </a:r>
            <a:r>
              <a:rPr lang="en-US" dirty="0" smtClean="0"/>
              <a:t>older patients </a:t>
            </a:r>
            <a:r>
              <a:rPr lang="en-US" dirty="0" smtClean="0">
                <a:solidFill>
                  <a:srgbClr val="FFFF00"/>
                </a:solidFill>
              </a:rPr>
              <a:t>challenging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0291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891129"/>
            <a:ext cx="10747331" cy="77483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Subclinical hyperthyroidism:</a:t>
            </a:r>
            <a:br>
              <a:rPr lang="en-US" sz="20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665962"/>
            <a:ext cx="10747331" cy="4582437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trials </a:t>
            </a:r>
            <a:r>
              <a:rPr lang="en-US" dirty="0">
                <a:solidFill>
                  <a:prstClr val="white"/>
                </a:solidFill>
              </a:rPr>
              <a:t>are available to show the effects of </a:t>
            </a:r>
            <a:r>
              <a:rPr lang="en-US" dirty="0">
                <a:solidFill>
                  <a:srgbClr val="FFFF00"/>
                </a:solidFill>
              </a:rPr>
              <a:t>treatment of subclinical hyperthyroidism</a:t>
            </a:r>
            <a:r>
              <a:rPr lang="en-US" dirty="0">
                <a:solidFill>
                  <a:prstClr val="white"/>
                </a:solidFill>
              </a:rPr>
              <a:t> on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musculoskeletal</a:t>
            </a:r>
            <a:r>
              <a:rPr lang="en-US" dirty="0">
                <a:solidFill>
                  <a:prstClr val="white"/>
                </a:solidFill>
              </a:rPr>
              <a:t>, or </a:t>
            </a:r>
            <a:r>
              <a:rPr lang="en-US" dirty="0">
                <a:solidFill>
                  <a:srgbClr val="FFFF00"/>
                </a:solidFill>
              </a:rPr>
              <a:t>neurological</a:t>
            </a:r>
            <a:r>
              <a:rPr lang="en-US" dirty="0">
                <a:solidFill>
                  <a:prstClr val="white"/>
                </a:solidFill>
              </a:rPr>
              <a:t> outcomes in </a:t>
            </a:r>
            <a:r>
              <a:rPr lang="en-US" dirty="0">
                <a:solidFill>
                  <a:srgbClr val="FFFF00"/>
                </a:solidFill>
              </a:rPr>
              <a:t>any age </a:t>
            </a:r>
            <a:r>
              <a:rPr lang="en-US" dirty="0">
                <a:solidFill>
                  <a:prstClr val="white"/>
                </a:solidFill>
              </a:rPr>
              <a:t>group.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Based </a:t>
            </a:r>
            <a:r>
              <a:rPr lang="en-US" dirty="0">
                <a:solidFill>
                  <a:prstClr val="white"/>
                </a:solidFill>
              </a:rPr>
              <a:t>on the available observations, </a:t>
            </a:r>
            <a:r>
              <a:rPr lang="en-US" dirty="0">
                <a:solidFill>
                  <a:srgbClr val="FFFF00"/>
                </a:solidFill>
              </a:rPr>
              <a:t>treatment for subclinical hyperthyroidism </a:t>
            </a:r>
            <a:r>
              <a:rPr lang="en-US" dirty="0">
                <a:solidFill>
                  <a:prstClr val="white"/>
                </a:solidFill>
              </a:rPr>
              <a:t>is indicated </a:t>
            </a:r>
            <a:r>
              <a:rPr lang="en-US" dirty="0">
                <a:solidFill>
                  <a:srgbClr val="FFFF00"/>
                </a:solidFill>
              </a:rPr>
              <a:t>at any TSH </a:t>
            </a: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patients&gt;65 </a:t>
            </a:r>
            <a:r>
              <a:rPr lang="en-US" dirty="0">
                <a:solidFill>
                  <a:srgbClr val="FFFF00"/>
                </a:solidFill>
              </a:rPr>
              <a:t>years</a:t>
            </a:r>
            <a:r>
              <a:rPr lang="en-US" dirty="0">
                <a:solidFill>
                  <a:prstClr val="white"/>
                </a:solidFill>
              </a:rPr>
              <a:t>, and treatment is similar to that of </a:t>
            </a:r>
            <a:r>
              <a:rPr lang="en-US" dirty="0" smtClean="0">
                <a:solidFill>
                  <a:prstClr val="white"/>
                </a:solidFill>
              </a:rPr>
              <a:t>clinical hyperthyroidism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88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4" y="488515"/>
            <a:ext cx="10083451" cy="2114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83" y="3068877"/>
            <a:ext cx="10083451" cy="3179522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Grade 1 Shyper: </a:t>
            </a:r>
            <a:r>
              <a:rPr lang="en-US" dirty="0" smtClean="0">
                <a:solidFill>
                  <a:prstClr val="white"/>
                </a:solidFill>
              </a:rPr>
              <a:t>TSH levels </a:t>
            </a:r>
            <a:r>
              <a:rPr lang="en-US" sz="1900" dirty="0" smtClean="0">
                <a:solidFill>
                  <a:srgbClr val="FFFF00"/>
                </a:solidFill>
              </a:rPr>
              <a:t>0.1–0.39 mIU/l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Grade </a:t>
            </a:r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Shyper: </a:t>
            </a:r>
            <a:r>
              <a:rPr lang="en-US" dirty="0">
                <a:solidFill>
                  <a:prstClr val="white"/>
                </a:solidFill>
              </a:rPr>
              <a:t>TSH levels </a:t>
            </a:r>
            <a:r>
              <a:rPr lang="en-US" dirty="0" smtClean="0">
                <a:solidFill>
                  <a:prstClr val="white"/>
                </a:solidFill>
              </a:rPr>
              <a:t>&lt;</a:t>
            </a:r>
            <a:r>
              <a:rPr lang="en-US" sz="1900" dirty="0" smtClean="0">
                <a:solidFill>
                  <a:srgbClr val="FFFF00"/>
                </a:solidFill>
              </a:rPr>
              <a:t>0.1mIU/l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ETA</a:t>
            </a:r>
            <a:r>
              <a:rPr lang="en-US" dirty="0">
                <a:solidFill>
                  <a:prstClr val="white"/>
                </a:solidFill>
              </a:rPr>
              <a:t> provides a schematic overview of </a:t>
            </a:r>
            <a:r>
              <a:rPr lang="en-US" dirty="0">
                <a:solidFill>
                  <a:srgbClr val="FFFF00"/>
                </a:solidFill>
              </a:rPr>
              <a:t>diagnosis and management of subclinical hyperthyroidism</a:t>
            </a:r>
            <a:r>
              <a:rPr lang="en-US" dirty="0">
                <a:solidFill>
                  <a:prstClr val="white"/>
                </a:solidFill>
              </a:rPr>
              <a:t>, with a distinction between </a:t>
            </a:r>
            <a:r>
              <a:rPr lang="en-US" dirty="0" smtClean="0">
                <a:solidFill>
                  <a:prstClr val="white"/>
                </a:solidFill>
              </a:rPr>
              <a:t>patients  </a:t>
            </a:r>
            <a:r>
              <a:rPr lang="en-US" dirty="0">
                <a:solidFill>
                  <a:srgbClr val="FFFF00"/>
                </a:solidFill>
              </a:rPr>
              <a:t>above and below 65 years of age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 algn="r">
              <a:buClr>
                <a:srgbClr val="4F81BD"/>
              </a:buClr>
              <a:buNone/>
            </a:pPr>
            <a:r>
              <a:rPr lang="en-US" dirty="0" smtClean="0">
                <a:solidFill>
                  <a:srgbClr val="FFC000"/>
                </a:solidFill>
              </a:rPr>
              <a:t>Eur </a:t>
            </a:r>
            <a:r>
              <a:rPr lang="en-US" dirty="0">
                <a:solidFill>
                  <a:srgbClr val="FFC000"/>
                </a:solidFill>
              </a:rPr>
              <a:t>Thyroid J 2015;4:149–163</a:t>
            </a:r>
          </a:p>
        </p:txBody>
      </p:sp>
    </p:spTree>
    <p:extLst>
      <p:ext uri="{BB962C8B-B14F-4D97-AF65-F5344CB8AC3E}">
        <p14:creationId xmlns:p14="http://schemas.microsoft.com/office/powerpoint/2010/main" val="20212832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5" y="1120462"/>
            <a:ext cx="10599313" cy="467503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RECOMMENDATION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Treatment </a:t>
            </a:r>
            <a:r>
              <a:rPr lang="en-US" dirty="0">
                <a:solidFill>
                  <a:prstClr val="white"/>
                </a:solidFill>
              </a:rPr>
              <a:t>of SHyper is </a:t>
            </a:r>
            <a:r>
              <a:rPr lang="en-US" dirty="0">
                <a:solidFill>
                  <a:srgbClr val="FFFF00"/>
                </a:solidFill>
              </a:rPr>
              <a:t>recommended</a:t>
            </a:r>
            <a:r>
              <a:rPr lang="en-US" dirty="0">
                <a:solidFill>
                  <a:prstClr val="white"/>
                </a:solidFill>
              </a:rPr>
              <a:t> in patients </a:t>
            </a:r>
            <a:r>
              <a:rPr lang="en-US" dirty="0">
                <a:solidFill>
                  <a:srgbClr val="FFFF00"/>
                </a:solidFill>
              </a:rPr>
              <a:t>older than 65 </a:t>
            </a:r>
            <a:r>
              <a:rPr lang="en-US" dirty="0">
                <a:solidFill>
                  <a:prstClr val="white"/>
                </a:solidFill>
              </a:rPr>
              <a:t>years with grade </a:t>
            </a:r>
            <a:r>
              <a:rPr lang="en-US" dirty="0">
                <a:solidFill>
                  <a:srgbClr val="FFFF00"/>
                </a:solidFill>
              </a:rPr>
              <a:t>2 SHyper </a:t>
            </a:r>
            <a:r>
              <a:rPr lang="en-US" dirty="0">
                <a:solidFill>
                  <a:prstClr val="white"/>
                </a:solidFill>
              </a:rPr>
              <a:t>to avoid the risks associated with untreated grade 2 SHyper (i.e. </a:t>
            </a:r>
            <a:r>
              <a:rPr lang="en-US" dirty="0"/>
              <a:t>Progression to </a:t>
            </a:r>
            <a:r>
              <a:rPr lang="en-US" dirty="0">
                <a:solidFill>
                  <a:srgbClr val="FFFF00"/>
                </a:solidFill>
              </a:rPr>
              <a:t>overt</a:t>
            </a:r>
            <a:r>
              <a:rPr lang="en-US" dirty="0"/>
              <a:t> hyperthyroidism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increased total mortality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CHD mortality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/>
              <a:t>incident</a:t>
            </a:r>
            <a:r>
              <a:rPr lang="en-US" dirty="0">
                <a:solidFill>
                  <a:srgbClr val="FFFF00"/>
                </a:solidFill>
              </a:rPr>
              <a:t> AF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hip </a:t>
            </a:r>
            <a:r>
              <a:rPr lang="en-US" dirty="0"/>
              <a:t>fractures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FF00"/>
                </a:solidFill>
              </a:rPr>
              <a:t> non-spine fractures</a:t>
            </a:r>
            <a:r>
              <a:rPr lang="en-US" dirty="0">
                <a:solidFill>
                  <a:prstClr val="white"/>
                </a:solidFill>
              </a:rPr>
              <a:t>)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b="1" dirty="0">
                <a:solidFill>
                  <a:srgbClr val="FFC000"/>
                </a:solidFill>
              </a:rPr>
              <a:t>1/++0</a:t>
            </a:r>
            <a:r>
              <a:rPr lang="en-US" dirty="0">
                <a:solidFill>
                  <a:prstClr val="white"/>
                </a:solidFill>
              </a:rPr>
              <a:t>).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822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6" y="850007"/>
            <a:ext cx="10738812" cy="5385514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Treatment </a:t>
            </a:r>
            <a:r>
              <a:rPr lang="en-US" dirty="0">
                <a:solidFill>
                  <a:prstClr val="white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symptomatic and asymptomatic </a:t>
            </a:r>
            <a:r>
              <a:rPr lang="en-US" dirty="0">
                <a:solidFill>
                  <a:prstClr val="white"/>
                </a:solidFill>
              </a:rPr>
              <a:t>patients </a:t>
            </a:r>
            <a:r>
              <a:rPr lang="en-US" dirty="0">
                <a:solidFill>
                  <a:srgbClr val="FFFF00"/>
                </a:solidFill>
              </a:rPr>
              <a:t>older than 65 </a:t>
            </a:r>
            <a:r>
              <a:rPr lang="en-US" dirty="0">
                <a:solidFill>
                  <a:prstClr val="white"/>
                </a:solidFill>
              </a:rPr>
              <a:t>years with </a:t>
            </a:r>
            <a:r>
              <a:rPr lang="en-US" dirty="0">
                <a:solidFill>
                  <a:srgbClr val="FFFF00"/>
                </a:solidFill>
              </a:rPr>
              <a:t>grade 1 </a:t>
            </a:r>
            <a:r>
              <a:rPr lang="en-US" dirty="0"/>
              <a:t>SHyper</a:t>
            </a:r>
            <a:r>
              <a:rPr lang="en-US" dirty="0">
                <a:solidFill>
                  <a:srgbClr val="FFFF00"/>
                </a:solidFill>
              </a:rPr>
              <a:t> may be considered</a:t>
            </a:r>
            <a:r>
              <a:rPr lang="en-US" dirty="0">
                <a:solidFill>
                  <a:prstClr val="white"/>
                </a:solidFill>
              </a:rPr>
              <a:t> to avoid the risk of </a:t>
            </a:r>
            <a:r>
              <a:rPr lang="en-US" dirty="0" smtClean="0">
                <a:solidFill>
                  <a:srgbClr val="FFFF00"/>
                </a:solidFill>
              </a:rPr>
              <a:t>AF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(2/+00).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/>
              <a:t>Given the risk of </a:t>
            </a:r>
            <a:r>
              <a:rPr lang="en-US" dirty="0">
                <a:solidFill>
                  <a:srgbClr val="FFFF00"/>
                </a:solidFill>
              </a:rPr>
              <a:t>worsening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potential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events</a:t>
            </a:r>
            <a:r>
              <a:rPr lang="en-US" dirty="0"/>
              <a:t>, we suggest that grade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 SHyper be </a:t>
            </a:r>
            <a:r>
              <a:rPr lang="en-US" dirty="0">
                <a:solidFill>
                  <a:srgbClr val="FFFF00"/>
                </a:solidFill>
              </a:rPr>
              <a:t>treated</a:t>
            </a:r>
            <a:r>
              <a:rPr lang="en-US" dirty="0"/>
              <a:t> in patients older than 65 years, </a:t>
            </a:r>
            <a:r>
              <a:rPr lang="en-US" dirty="0">
                <a:solidFill>
                  <a:srgbClr val="FFFF00"/>
                </a:solidFill>
              </a:rPr>
              <a:t>particularly in the presence </a:t>
            </a:r>
            <a:r>
              <a:rPr lang="en-US" dirty="0"/>
              <a:t>of heart disease, diabetes, renal failure, previous stroke or </a:t>
            </a:r>
            <a:r>
              <a:rPr lang="en-US" dirty="0" smtClean="0"/>
              <a:t>TIA , </a:t>
            </a:r>
            <a:r>
              <a:rPr lang="en-US" dirty="0"/>
              <a:t>left atrial dilatation, </a:t>
            </a:r>
            <a:r>
              <a:rPr lang="en-US" dirty="0">
                <a:solidFill>
                  <a:srgbClr val="FFFF00"/>
                </a:solidFill>
              </a:rPr>
              <a:t>increased risk factors for </a:t>
            </a:r>
            <a:r>
              <a:rPr lang="en-US" dirty="0"/>
              <a:t>stroke, HF, CHD, valvular heart disease, and coronary or peripheral arterial disease </a:t>
            </a:r>
            <a:r>
              <a:rPr lang="en-US" b="1" dirty="0">
                <a:solidFill>
                  <a:srgbClr val="FFC000"/>
                </a:solidFill>
              </a:rPr>
              <a:t>(2/+00).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8171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55313"/>
            <a:ext cx="10432594" cy="4793086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ATDs </a:t>
            </a:r>
            <a:r>
              <a:rPr lang="en-US" dirty="0">
                <a:solidFill>
                  <a:srgbClr val="FFFF00"/>
                </a:solidFill>
              </a:rPr>
              <a:t>should be the </a:t>
            </a:r>
            <a:r>
              <a:rPr lang="en-US" dirty="0" smtClean="0">
                <a:solidFill>
                  <a:srgbClr val="FFFF00"/>
                </a:solidFill>
              </a:rPr>
              <a:t>first choice </a:t>
            </a:r>
            <a:r>
              <a:rPr lang="en-US" dirty="0">
                <a:solidFill>
                  <a:prstClr val="white"/>
                </a:solidFill>
              </a:rPr>
              <a:t>in patients </a:t>
            </a:r>
            <a:r>
              <a:rPr lang="en-US" dirty="0">
                <a:solidFill>
                  <a:srgbClr val="FFFF00"/>
                </a:solidFill>
              </a:rPr>
              <a:t>older than 65 </a:t>
            </a:r>
            <a:r>
              <a:rPr lang="en-US" dirty="0">
                <a:solidFill>
                  <a:prstClr val="white"/>
                </a:solidFill>
              </a:rPr>
              <a:t>years with </a:t>
            </a:r>
            <a:r>
              <a:rPr lang="en-US" dirty="0">
                <a:solidFill>
                  <a:srgbClr val="FFC000"/>
                </a:solidFill>
              </a:rPr>
              <a:t>GD and grade 1 </a:t>
            </a:r>
            <a:r>
              <a:rPr lang="en-US" dirty="0">
                <a:solidFill>
                  <a:prstClr val="white"/>
                </a:solidFill>
              </a:rPr>
              <a:t>SHyper 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RAI</a:t>
            </a:r>
            <a:r>
              <a:rPr lang="en-US" dirty="0">
                <a:solidFill>
                  <a:prstClr val="white"/>
                </a:solidFill>
              </a:rPr>
              <a:t> should be considered if </a:t>
            </a:r>
            <a:r>
              <a:rPr lang="en-US" dirty="0">
                <a:solidFill>
                  <a:srgbClr val="FFFF00"/>
                </a:solidFill>
              </a:rPr>
              <a:t>ATDs are not tolerated</a:t>
            </a:r>
            <a:r>
              <a:rPr lang="en-US" dirty="0">
                <a:solidFill>
                  <a:prstClr val="white"/>
                </a:solidFill>
              </a:rPr>
              <a:t>, in case of </a:t>
            </a:r>
            <a:r>
              <a:rPr lang="en-US" dirty="0">
                <a:solidFill>
                  <a:srgbClr val="FFFF00"/>
                </a:solidFill>
              </a:rPr>
              <a:t>relapse</a:t>
            </a:r>
            <a:r>
              <a:rPr lang="en-US" dirty="0">
                <a:solidFill>
                  <a:prstClr val="white"/>
                </a:solidFill>
              </a:rPr>
              <a:t> and in patients </a:t>
            </a:r>
            <a:r>
              <a:rPr lang="en-US" dirty="0">
                <a:solidFill>
                  <a:srgbClr val="FFFF00"/>
                </a:solidFill>
              </a:rPr>
              <a:t>with cardiac disease 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(1/+00</a:t>
            </a:r>
            <a:r>
              <a:rPr lang="en-US" b="1" dirty="0" smtClean="0">
                <a:solidFill>
                  <a:srgbClr val="FFC000"/>
                </a:solidFill>
              </a:rPr>
              <a:t>).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Treatment with </a:t>
            </a:r>
            <a:r>
              <a:rPr lang="en-US" dirty="0">
                <a:solidFill>
                  <a:srgbClr val="FFFF00"/>
                </a:solidFill>
              </a:rPr>
              <a:t>ATDs or RAI </a:t>
            </a:r>
            <a:r>
              <a:rPr lang="en-US" dirty="0">
                <a:solidFill>
                  <a:prstClr val="white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recommended</a:t>
            </a:r>
            <a:r>
              <a:rPr lang="en-US" dirty="0">
                <a:solidFill>
                  <a:prstClr val="white"/>
                </a:solidFill>
              </a:rPr>
              <a:t> in patients with </a:t>
            </a:r>
            <a:r>
              <a:rPr lang="en-US" dirty="0">
                <a:solidFill>
                  <a:srgbClr val="FFC000"/>
                </a:solidFill>
              </a:rPr>
              <a:t>GD and grade 2 </a:t>
            </a:r>
            <a:r>
              <a:rPr lang="en-US" dirty="0"/>
              <a:t>SHyper </a:t>
            </a:r>
            <a:r>
              <a:rPr lang="en-US" dirty="0">
                <a:solidFill>
                  <a:srgbClr val="FFFF00"/>
                </a:solidFill>
              </a:rPr>
              <a:t>older than 65 </a:t>
            </a:r>
            <a:r>
              <a:rPr lang="en-US" dirty="0">
                <a:solidFill>
                  <a:prstClr val="white"/>
                </a:solidFill>
              </a:rPr>
              <a:t>years </a:t>
            </a:r>
            <a:r>
              <a:rPr lang="en-US" dirty="0">
                <a:solidFill>
                  <a:srgbClr val="FFFF00"/>
                </a:solidFill>
              </a:rPr>
              <a:t>and</a:t>
            </a:r>
            <a:r>
              <a:rPr lang="en-US" dirty="0">
                <a:solidFill>
                  <a:prstClr val="white"/>
                </a:solidFill>
              </a:rPr>
              <a:t> when </a:t>
            </a:r>
            <a:r>
              <a:rPr lang="en-US" dirty="0">
                <a:solidFill>
                  <a:srgbClr val="FFFF00"/>
                </a:solidFill>
              </a:rPr>
              <a:t>cardiac</a:t>
            </a:r>
            <a:r>
              <a:rPr lang="en-US" dirty="0">
                <a:solidFill>
                  <a:prstClr val="white"/>
                </a:solidFill>
              </a:rPr>
              <a:t> disease is present because these patients are at high risk of adverse cardiac events </a:t>
            </a:r>
            <a:r>
              <a:rPr lang="en-US" b="1" dirty="0">
                <a:solidFill>
                  <a:srgbClr val="FFC000"/>
                </a:solidFill>
              </a:rPr>
              <a:t>(1/+00</a:t>
            </a:r>
            <a:r>
              <a:rPr lang="en-US" b="1" dirty="0" smtClean="0">
                <a:solidFill>
                  <a:srgbClr val="FFC000"/>
                </a:solidFill>
              </a:rPr>
              <a:t>).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5003" y="450761"/>
            <a:ext cx="1052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Recommendations on Treatment of Endo </a:t>
            </a:r>
            <a:r>
              <a:rPr lang="en-US" sz="2400" dirty="0" smtClean="0"/>
              <a:t>Shyper according </a:t>
            </a:r>
            <a:r>
              <a:rPr lang="en-US" sz="2400" dirty="0"/>
              <a:t>to Aetiology </a:t>
            </a:r>
          </a:p>
        </p:txBody>
      </p:sp>
    </p:spTree>
    <p:extLst>
      <p:ext uri="{BB962C8B-B14F-4D97-AF65-F5344CB8AC3E}">
        <p14:creationId xmlns:p14="http://schemas.microsoft.com/office/powerpoint/2010/main" val="24681095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7" y="513567"/>
            <a:ext cx="10559441" cy="5734833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RAI </a:t>
            </a:r>
            <a:r>
              <a:rPr lang="en-US" dirty="0">
                <a:solidFill>
                  <a:prstClr val="white"/>
                </a:solidFill>
              </a:rPr>
              <a:t>therapy</a:t>
            </a:r>
            <a:r>
              <a:rPr lang="en-US" dirty="0">
                <a:solidFill>
                  <a:srgbClr val="FFFF00"/>
                </a:solidFill>
              </a:rPr>
              <a:t> or surgery </a:t>
            </a:r>
            <a:r>
              <a:rPr lang="en-US" dirty="0">
                <a:solidFill>
                  <a:prstClr val="white"/>
                </a:solidFill>
              </a:rPr>
              <a:t>should be the preferred option in patients </a:t>
            </a:r>
            <a:r>
              <a:rPr lang="en-US" dirty="0">
                <a:solidFill>
                  <a:srgbClr val="FFFF00"/>
                </a:solidFill>
              </a:rPr>
              <a:t>older than 65 </a:t>
            </a:r>
            <a:r>
              <a:rPr lang="en-US" dirty="0">
                <a:solidFill>
                  <a:prstClr val="white"/>
                </a:solidFill>
              </a:rPr>
              <a:t>years with </a:t>
            </a:r>
            <a:r>
              <a:rPr lang="en-US" dirty="0">
                <a:solidFill>
                  <a:srgbClr val="FFC000"/>
                </a:solidFill>
              </a:rPr>
              <a:t>grade 1 and 2 SHyper due to MNG or TA </a:t>
            </a:r>
            <a:r>
              <a:rPr lang="en-US" dirty="0">
                <a:solidFill>
                  <a:prstClr val="white"/>
                </a:solidFill>
              </a:rPr>
              <a:t>because these patients are likely to have </a:t>
            </a:r>
            <a:r>
              <a:rPr lang="en-US" dirty="0">
                <a:solidFill>
                  <a:srgbClr val="FFFF00"/>
                </a:solidFill>
              </a:rPr>
              <a:t>persistent</a:t>
            </a:r>
            <a:r>
              <a:rPr lang="en-US" dirty="0">
                <a:solidFill>
                  <a:prstClr val="white"/>
                </a:solidFill>
              </a:rPr>
              <a:t> SHyper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In cases </a:t>
            </a:r>
            <a:r>
              <a:rPr lang="en-US" dirty="0">
                <a:solidFill>
                  <a:srgbClr val="FFFF00"/>
                </a:solidFill>
              </a:rPr>
              <a:t>where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RAI is not feasible </a:t>
            </a:r>
            <a:r>
              <a:rPr lang="en-US" dirty="0">
                <a:solidFill>
                  <a:prstClr val="white"/>
                </a:solidFill>
              </a:rPr>
              <a:t>(e.g. Elderly nursing home patients who may be incontinent and patients with severe co-morbidity growing goitre or even pressure symptoms), </a:t>
            </a:r>
            <a:r>
              <a:rPr lang="en-US" dirty="0">
                <a:solidFill>
                  <a:srgbClr val="FFFF00"/>
                </a:solidFill>
              </a:rPr>
              <a:t>lifelong low-dose ATDs is a possibility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>
                <a:solidFill>
                  <a:srgbClr val="FFC000"/>
                </a:solidFill>
              </a:rPr>
              <a:t>2/+00).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Surgery</a:t>
            </a:r>
            <a:r>
              <a:rPr lang="en-US" dirty="0">
                <a:solidFill>
                  <a:prstClr val="white"/>
                </a:solidFill>
              </a:rPr>
              <a:t> is recommended in patients with SHyper with </a:t>
            </a:r>
            <a:r>
              <a:rPr lang="en-US" dirty="0">
                <a:solidFill>
                  <a:srgbClr val="FFFF00"/>
                </a:solidFill>
              </a:rPr>
              <a:t>large goitre</a:t>
            </a:r>
            <a:r>
              <a:rPr lang="en-US" dirty="0">
                <a:solidFill>
                  <a:prstClr val="white"/>
                </a:solidFill>
              </a:rPr>
              <a:t>, symptoms of </a:t>
            </a:r>
            <a:r>
              <a:rPr lang="en-US" dirty="0">
                <a:solidFill>
                  <a:srgbClr val="FFFF00"/>
                </a:solidFill>
              </a:rPr>
              <a:t>compression</a:t>
            </a:r>
            <a:r>
              <a:rPr lang="en-US" dirty="0">
                <a:solidFill>
                  <a:prstClr val="white"/>
                </a:solidFill>
              </a:rPr>
              <a:t>, concomitant </a:t>
            </a:r>
            <a:r>
              <a:rPr lang="en-US" dirty="0">
                <a:solidFill>
                  <a:srgbClr val="FFFF00"/>
                </a:solidFill>
              </a:rPr>
              <a:t>hyperparathyroidism</a:t>
            </a:r>
            <a:r>
              <a:rPr lang="en-US" dirty="0">
                <a:solidFill>
                  <a:prstClr val="white"/>
                </a:solidFill>
              </a:rPr>
              <a:t> or suspicion of thyroid </a:t>
            </a:r>
            <a:r>
              <a:rPr lang="en-US" dirty="0">
                <a:solidFill>
                  <a:srgbClr val="FFFF00"/>
                </a:solidFill>
              </a:rPr>
              <a:t>malignancy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(1/+++). </a:t>
            </a:r>
          </a:p>
        </p:txBody>
      </p:sp>
    </p:spTree>
    <p:extLst>
      <p:ext uri="{BB962C8B-B14F-4D97-AF65-F5344CB8AC3E}">
        <p14:creationId xmlns:p14="http://schemas.microsoft.com/office/powerpoint/2010/main" val="3568987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3277</TotalTime>
  <Words>6157</Words>
  <Application>Microsoft Office PowerPoint</Application>
  <PresentationFormat>Widescreen</PresentationFormat>
  <Paragraphs>643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8" baseType="lpstr">
      <vt:lpstr>Andalus</vt:lpstr>
      <vt:lpstr>Arial</vt:lpstr>
      <vt:lpstr>Century Gothic</vt:lpstr>
      <vt:lpstr>MetaProMedium-Italic</vt:lpstr>
      <vt:lpstr>MetaProMedium-Regular</vt:lpstr>
      <vt:lpstr>Times New Roman</vt:lpstr>
      <vt:lpstr>Wingdings</vt:lpstr>
      <vt:lpstr>Wingdings 3</vt:lpstr>
      <vt:lpstr>Ion</vt:lpstr>
      <vt:lpstr>1_Ion</vt:lpstr>
      <vt:lpstr>IN THE NAME OF GOD</vt:lpstr>
      <vt:lpstr>PowerPoint Presentation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Subgroups at risk of thyroid disease</vt:lpstr>
      <vt:lpstr>PowerPoint Presentation</vt:lpstr>
      <vt:lpstr>Challenges in the diagnosis of thyroid disorders in older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Osteoporosis and fracture risk</vt:lpstr>
      <vt:lpstr>PowerPoint Presentation</vt:lpstr>
      <vt:lpstr>Cognitive impairment and dementia</vt:lpstr>
      <vt:lpstr>PowerPoint Presentation</vt:lpstr>
      <vt:lpstr>Depression and quality of life</vt:lpstr>
      <vt:lpstr>PowerPoint Presentation</vt:lpstr>
      <vt:lpstr>Frailty, functional mobility, and physical performance</vt:lpstr>
      <vt:lpstr>PowerPoint Presentation</vt:lpstr>
      <vt:lpstr>PowerPoint Presentation</vt:lpstr>
      <vt:lpstr>PowerPoint Presentation</vt:lpstr>
      <vt:lpstr>AGENDA</vt:lpstr>
      <vt:lpstr>PowerPoint Presentation</vt:lpstr>
      <vt:lpstr>Clinical hypothyroidism:  </vt:lpstr>
      <vt:lpstr>PowerPoint Presentation</vt:lpstr>
      <vt:lpstr>PowerPoint Presentation</vt:lpstr>
      <vt:lpstr>Subclinical hypothyroidism: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ETA Guideline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hyperthyroidism: </vt:lpstr>
      <vt:lpstr>PowerPoint Presentation</vt:lpstr>
      <vt:lpstr>Subclinical hyperthyroidism: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to Avoid Adverse Effects o Treatment of Endo SHyper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</dc:creator>
  <cp:lastModifiedBy>Zana</cp:lastModifiedBy>
  <cp:revision>263</cp:revision>
  <dcterms:created xsi:type="dcterms:W3CDTF">2020-05-22T15:02:43Z</dcterms:created>
  <dcterms:modified xsi:type="dcterms:W3CDTF">2020-06-21T19:33:25Z</dcterms:modified>
</cp:coreProperties>
</file>